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Lst>
  <p:sldSz cy="6858000" cx="9144000"/>
  <p:notesSz cx="6858000" cy="9144000"/>
  <p:embeddedFontLst>
    <p:embeddedFont>
      <p:font typeface="Ubuntu"/>
      <p:regular r:id="rId112"/>
      <p:bold r:id="rId113"/>
      <p:italic r:id="rId114"/>
      <p:boldItalic r:id="rId115"/>
    </p:embeddedFont>
    <p:embeddedFont>
      <p:font typeface="Roboto"/>
      <p:regular r:id="rId116"/>
      <p:bold r:id="rId117"/>
      <p:italic r:id="rId118"/>
      <p:boldItalic r:id="rId119"/>
    </p:embeddedFont>
    <p:embeddedFont>
      <p:font typeface="Helvetica Neue"/>
      <p:regular r:id="rId120"/>
      <p:bold r:id="rId121"/>
      <p:italic r:id="rId122"/>
      <p:boldItalic r:id="rId123"/>
    </p:embeddedFont>
    <p:embeddedFont>
      <p:font typeface="Droid Sans"/>
      <p:regular r:id="rId124"/>
      <p:bold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121" Type="http://schemas.openxmlformats.org/officeDocument/2006/relationships/font" Target="fonts/HelveticaNeue-bold.fntdata"/><Relationship Id="rId25" Type="http://schemas.openxmlformats.org/officeDocument/2006/relationships/slide" Target="slides/slide21.xml"/><Relationship Id="rId120" Type="http://schemas.openxmlformats.org/officeDocument/2006/relationships/font" Target="fonts/HelveticaNeue-regular.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DroidSans-bold.fntdata"/><Relationship Id="rId29" Type="http://schemas.openxmlformats.org/officeDocument/2006/relationships/slide" Target="slides/slide25.xml"/><Relationship Id="rId124" Type="http://schemas.openxmlformats.org/officeDocument/2006/relationships/font" Target="fonts/DroidSans-regular.fntdata"/><Relationship Id="rId123" Type="http://schemas.openxmlformats.org/officeDocument/2006/relationships/font" Target="fonts/HelveticaNeue-boldItalic.fntdata"/><Relationship Id="rId122" Type="http://schemas.openxmlformats.org/officeDocument/2006/relationships/font" Target="fonts/HelveticaNeue-italic.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Roboto-italic.fntdata"/><Relationship Id="rId117" Type="http://schemas.openxmlformats.org/officeDocument/2006/relationships/font" Target="fonts/Roboto-bold.fntdata"/><Relationship Id="rId116" Type="http://schemas.openxmlformats.org/officeDocument/2006/relationships/font" Target="fonts/Roboto-regular.fntdata"/><Relationship Id="rId115" Type="http://schemas.openxmlformats.org/officeDocument/2006/relationships/font" Target="fonts/Ubuntu-boldItalic.fntdata"/><Relationship Id="rId119" Type="http://schemas.openxmlformats.org/officeDocument/2006/relationships/font" Target="fonts/Roboto-boldItalic.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Ubuntu-italic.fntdata"/><Relationship Id="rId18" Type="http://schemas.openxmlformats.org/officeDocument/2006/relationships/slide" Target="slides/slide14.xml"/><Relationship Id="rId113" Type="http://schemas.openxmlformats.org/officeDocument/2006/relationships/font" Target="fonts/Ubuntu-bold.fntdata"/><Relationship Id="rId112" Type="http://schemas.openxmlformats.org/officeDocument/2006/relationships/font" Target="fonts/Ubuntu-regular.fntdata"/><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 name="Shape 29"/>
        <p:cNvGrpSpPr/>
        <p:nvPr/>
      </p:nvGrpSpPr>
      <p:grpSpPr>
        <a:xfrm>
          <a:off x="0" y="0"/>
          <a:ext cx="0" cy="0"/>
          <a:chOff x="0" y="0"/>
          <a:chExt cx="0" cy="0"/>
        </a:xfrm>
      </p:grpSpPr>
      <p:sp>
        <p:nvSpPr>
          <p:cNvPr id="30" name="Shape 30"/>
          <p:cNvSpPr/>
          <p:nvPr>
            <p:ph idx="11" type="ftr"/>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 name="Shape 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НАЙ - ВАЖНОТО е като цел за нас като UI/UX деизанери е да подобрим потребителското преживяване!!!</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5" name="Shape 935"/>
        <p:cNvGrpSpPr/>
        <p:nvPr/>
      </p:nvGrpSpPr>
      <p:grpSpPr>
        <a:xfrm>
          <a:off x="0" y="0"/>
          <a:ext cx="0" cy="0"/>
          <a:chOff x="0" y="0"/>
          <a:chExt cx="0" cy="0"/>
        </a:xfrm>
      </p:grpSpPr>
      <p:sp>
        <p:nvSpPr>
          <p:cNvPr id="936" name="Shape 93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37" name="Shape 9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1" name="Shape 941"/>
        <p:cNvGrpSpPr/>
        <p:nvPr/>
      </p:nvGrpSpPr>
      <p:grpSpPr>
        <a:xfrm>
          <a:off x="0" y="0"/>
          <a:ext cx="0" cy="0"/>
          <a:chOff x="0" y="0"/>
          <a:chExt cx="0" cy="0"/>
        </a:xfrm>
      </p:grpSpPr>
      <p:sp>
        <p:nvSpPr>
          <p:cNvPr id="942" name="Shape 94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43" name="Shape 9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4" name="Shape 954"/>
        <p:cNvGrpSpPr/>
        <p:nvPr/>
      </p:nvGrpSpPr>
      <p:grpSpPr>
        <a:xfrm>
          <a:off x="0" y="0"/>
          <a:ext cx="0" cy="0"/>
          <a:chOff x="0" y="0"/>
          <a:chExt cx="0" cy="0"/>
        </a:xfrm>
      </p:grpSpPr>
      <p:sp>
        <p:nvSpPr>
          <p:cNvPr id="955" name="Shape 95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56" name="Shape 9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61" name="Shape 9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67" name="Shape 9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72" name="Shape 9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1" name="Shape 981"/>
        <p:cNvGrpSpPr/>
        <p:nvPr/>
      </p:nvGrpSpPr>
      <p:grpSpPr>
        <a:xfrm>
          <a:off x="0" y="0"/>
          <a:ext cx="0" cy="0"/>
          <a:chOff x="0" y="0"/>
          <a:chExt cx="0" cy="0"/>
        </a:xfrm>
      </p:grpSpPr>
      <p:sp>
        <p:nvSpPr>
          <p:cNvPr id="982" name="Shape 98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83" name="Shape 9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 name="Shape 1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0" name="Shape 2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6" name="Shape 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rgbClr val="000000"/>
              </a:buClr>
              <a:buSzPct val="100000"/>
              <a:buFont typeface="Arial"/>
              <a:buNone/>
            </a:pPr>
            <a:r>
              <a:rPr lang="en-US"/>
              <a:t>Важното е де се запознаем с процеса и принципите , а не да заучим някоя техника.</a:t>
            </a:r>
          </a:p>
          <a:p>
            <a:pPr lvl="0" rtl="0">
              <a:spcBef>
                <a:spcPts val="0"/>
              </a:spcBef>
              <a:buClr>
                <a:srgbClr val="000000"/>
              </a:buClr>
              <a:buSzPct val="100000"/>
              <a:buFont typeface="Arial"/>
              <a:buNone/>
            </a:pPr>
            <a:r>
              <a:t/>
            </a:r>
            <a:endParaRPr/>
          </a:p>
          <a:p>
            <a:pPr lvl="0" rtl="0">
              <a:spcBef>
                <a:spcPts val="0"/>
              </a:spcBef>
              <a:buClr>
                <a:srgbClr val="000000"/>
              </a:buClr>
              <a:buSzPct val="100000"/>
              <a:buFont typeface="Arial"/>
              <a:buNone/>
            </a:pPr>
            <a:r>
              <a:rPr lang="en-US"/>
              <a:t>И така нека започнем с дефиниране на цлета си. “Каква в крайна сметка е целта?” ( какъв е смисълът? )</a:t>
            </a:r>
          </a:p>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a:t>Начинът, по който вие изпълнение една задачa с продукта - това, което правиш и как той реагира - това е интерфейса :)</a:t>
            </a:r>
          </a:p>
        </p:txBody>
      </p:sp>
      <p:sp>
        <p:nvSpPr>
          <p:cNvPr id="239" name="Shape 239"/>
          <p:cNvSpPr/>
          <p:nvPr>
            <p:ph idx="12" type="sldNum"/>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11" type="ftr"/>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12" type="sldNum"/>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1" name="Shape 3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play rock</a:t>
            </a:r>
          </a:p>
          <a:p>
            <a:pPr lvl="0">
              <a:spcBef>
                <a:spcPts val="0"/>
              </a:spcBef>
              <a:buNone/>
            </a:pPr>
            <a:r>
              <a:rPr lang="en-US"/>
              <a:t>fm pause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11" type="ftr"/>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8" name="Shape 3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228600" y="4343400"/>
            <a:ext cx="5486399" cy="4114800"/>
          </a:xfrm>
          <a:prstGeom prst="rect">
            <a:avLst/>
          </a:prstGeom>
        </p:spPr>
        <p:txBody>
          <a:bodyPr anchorCtr="0" anchor="t" bIns="91425" lIns="91425" rIns="91425" tIns="91425">
            <a:noAutofit/>
          </a:bodyPr>
          <a:lstStyle/>
          <a:p>
            <a:pPr lvl="0" rtl="0">
              <a:spcBef>
                <a:spcPts val="0"/>
              </a:spcBef>
              <a:buNone/>
            </a:pPr>
            <a:r>
              <a:rPr lang="en-US"/>
              <a:t>UI  UX дизйана - като в строителството ,тухла по тухла - надграждаме, за да получим крайния резултат.</a:t>
            </a:r>
          </a:p>
          <a:p>
            <a:pPr lvl="0" rtl="0">
              <a:spcBef>
                <a:spcPts val="0"/>
              </a:spcBef>
              <a:buNone/>
            </a:pPr>
            <a:r>
              <a:t/>
            </a:r>
            <a:endParaRPr/>
          </a:p>
          <a:p>
            <a:pPr lvl="0" rtl="0">
              <a:spcBef>
                <a:spcPts val="0"/>
              </a:spcBef>
              <a:buNone/>
            </a:pPr>
            <a:r>
              <a:rPr lang="en-US"/>
              <a:t>Тук ще разгледаме 10-на от принципите ( по- склоро са като насоки,  а не техники ) за постигането на целата ни. Биха могли да се опишат в книга 101 основни принципа на……  Но ще бъде объркващо.</a:t>
            </a:r>
          </a:p>
          <a:p>
            <a:pPr lvl="0" rtl="0">
              <a:spcBef>
                <a:spcPts val="0"/>
              </a:spcBef>
              <a:buNone/>
            </a:pPr>
            <a:r>
              <a:t/>
            </a:r>
            <a:endParaRPr/>
          </a:p>
          <a:p>
            <a:pPr lvl="0" rtl="0">
              <a:spcBef>
                <a:spcPts val="0"/>
              </a:spcBef>
              <a:buNone/>
            </a:pPr>
            <a:r>
              <a:rPr lang="en-US"/>
              <a:t>В рамките на целия семинар сме обхванали почти всички аспекти от целия процес…</a:t>
            </a:r>
          </a:p>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ph idx="11" type="ftr"/>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7" name="Shape 4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US" sz="1000">
                <a:highlight>
                  <a:srgbClr val="FFFFFF"/>
                </a:highlight>
              </a:rPr>
              <a:t>Mouse - Xerox PARC</a:t>
            </a:r>
            <a:r>
              <a:rPr lang="en-US" sz="1000">
                <a:highlight>
                  <a:srgbClr val="FFFFFF"/>
                </a:highlight>
              </a:rPr>
              <a:t> (Palo Alto Research Center Incorporated)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7" name="Shape 567"/>
        <p:cNvGrpSpPr/>
        <p:nvPr/>
      </p:nvGrpSpPr>
      <p:grpSpPr>
        <a:xfrm>
          <a:off x="0" y="0"/>
          <a:ext cx="0" cy="0"/>
          <a:chOff x="0" y="0"/>
          <a:chExt cx="0" cy="0"/>
        </a:xfrm>
      </p:grpSpPr>
      <p:sp>
        <p:nvSpPr>
          <p:cNvPr id="568" name="Shape 56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69" name="Shape 5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48" name="Shape 6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8" name="Shape 658"/>
        <p:cNvGrpSpPr/>
        <p:nvPr/>
      </p:nvGrpSpPr>
      <p:grpSpPr>
        <a:xfrm>
          <a:off x="0" y="0"/>
          <a:ext cx="0" cy="0"/>
          <a:chOff x="0" y="0"/>
          <a:chExt cx="0" cy="0"/>
        </a:xfrm>
      </p:grpSpPr>
      <p:sp>
        <p:nvSpPr>
          <p:cNvPr id="659" name="Shape 65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60" name="Shape 6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90" name="Shape 6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15" name="Shape 7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23" name="Shape 7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solidFill>
                  <a:schemeClr val="dk1"/>
                </a:solidFill>
              </a:rPr>
              <a:t>Каква е нашата цел?</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40" name="Shape 7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Paul M. Фитц (1912-1965) е психолог в Държавния университет Охайо (по-късно в Университета на Мичиган).</a:t>
            </a:r>
          </a:p>
          <a:p>
            <a:pPr lvl="0" rtl="0">
              <a:spcBef>
                <a:spcPts val="0"/>
              </a:spcBef>
              <a:buNone/>
            </a:pPr>
            <a:r>
              <a:rPr lang="en-US"/>
              <a:t> Той разработва модел на човешкото движение,</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57" name="Shape 7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67" name="Shape 7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2" name="Shape 772"/>
        <p:cNvGrpSpPr/>
        <p:nvPr/>
      </p:nvGrpSpPr>
      <p:grpSpPr>
        <a:xfrm>
          <a:off x="0" y="0"/>
          <a:ext cx="0" cy="0"/>
          <a:chOff x="0" y="0"/>
          <a:chExt cx="0" cy="0"/>
        </a:xfrm>
      </p:grpSpPr>
      <p:sp>
        <p:nvSpPr>
          <p:cNvPr id="773" name="Shape 77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74" name="Shape 7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9" name="Shape 779"/>
        <p:cNvGrpSpPr/>
        <p:nvPr/>
      </p:nvGrpSpPr>
      <p:grpSpPr>
        <a:xfrm>
          <a:off x="0" y="0"/>
          <a:ext cx="0" cy="0"/>
          <a:chOff x="0" y="0"/>
          <a:chExt cx="0" cy="0"/>
        </a:xfrm>
      </p:grpSpPr>
      <p:sp>
        <p:nvSpPr>
          <p:cNvPr id="780" name="Shape 78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81" name="Shape 7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Нещата трябва да са възможно най-опростени, но не и прости.</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92" name="Shape 7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7" name="Shape 797"/>
        <p:cNvGrpSpPr/>
        <p:nvPr/>
      </p:nvGrpSpPr>
      <p:grpSpPr>
        <a:xfrm>
          <a:off x="0" y="0"/>
          <a:ext cx="0" cy="0"/>
          <a:chOff x="0" y="0"/>
          <a:chExt cx="0" cy="0"/>
        </a:xfrm>
      </p:grpSpPr>
      <p:sp>
        <p:nvSpPr>
          <p:cNvPr id="798" name="Shape 79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99" name="Shape 7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0" name="Shape 810"/>
        <p:cNvGrpSpPr/>
        <p:nvPr/>
      </p:nvGrpSpPr>
      <p:grpSpPr>
        <a:xfrm>
          <a:off x="0" y="0"/>
          <a:ext cx="0" cy="0"/>
          <a:chOff x="0" y="0"/>
          <a:chExt cx="0" cy="0"/>
        </a:xfrm>
      </p:grpSpPr>
      <p:sp>
        <p:nvSpPr>
          <p:cNvPr id="811" name="Shape 81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12" name="Shape 8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solidFill>
                  <a:schemeClr val="dk1"/>
                </a:solidFill>
              </a:rPr>
              <a:t>НАЙ - ВАЖНОТО е като цел за нас като UI/UX деизанери е да подобрим потребителското преживяване!!!</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6" name="Shape 816"/>
        <p:cNvGrpSpPr/>
        <p:nvPr/>
      </p:nvGrpSpPr>
      <p:grpSpPr>
        <a:xfrm>
          <a:off x="0" y="0"/>
          <a:ext cx="0" cy="0"/>
          <a:chOff x="0" y="0"/>
          <a:chExt cx="0" cy="0"/>
        </a:xfrm>
      </p:grpSpPr>
      <p:sp>
        <p:nvSpPr>
          <p:cNvPr id="817" name="Shape 81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18" name="Shape 8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24" name="Shape 8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30" name="Shape 8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4" name="Shape 834"/>
        <p:cNvGrpSpPr/>
        <p:nvPr/>
      </p:nvGrpSpPr>
      <p:grpSpPr>
        <a:xfrm>
          <a:off x="0" y="0"/>
          <a:ext cx="0" cy="0"/>
          <a:chOff x="0" y="0"/>
          <a:chExt cx="0" cy="0"/>
        </a:xfrm>
      </p:grpSpPr>
      <p:sp>
        <p:nvSpPr>
          <p:cNvPr id="835" name="Shape 83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36" name="Shape 8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0" name="Shape 840"/>
        <p:cNvGrpSpPr/>
        <p:nvPr/>
      </p:nvGrpSpPr>
      <p:grpSpPr>
        <a:xfrm>
          <a:off x="0" y="0"/>
          <a:ext cx="0" cy="0"/>
          <a:chOff x="0" y="0"/>
          <a:chExt cx="0" cy="0"/>
        </a:xfrm>
      </p:grpSpPr>
      <p:sp>
        <p:nvSpPr>
          <p:cNvPr id="841" name="Shape 84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42" name="Shape 8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6" name="Shape 846"/>
        <p:cNvGrpSpPr/>
        <p:nvPr/>
      </p:nvGrpSpPr>
      <p:grpSpPr>
        <a:xfrm>
          <a:off x="0" y="0"/>
          <a:ext cx="0" cy="0"/>
          <a:chOff x="0" y="0"/>
          <a:chExt cx="0" cy="0"/>
        </a:xfrm>
      </p:grpSpPr>
      <p:sp>
        <p:nvSpPr>
          <p:cNvPr id="847" name="Shape 8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48" name="Shape 8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2" name="Shape 852"/>
        <p:cNvGrpSpPr/>
        <p:nvPr/>
      </p:nvGrpSpPr>
      <p:grpSpPr>
        <a:xfrm>
          <a:off x="0" y="0"/>
          <a:ext cx="0" cy="0"/>
          <a:chOff x="0" y="0"/>
          <a:chExt cx="0" cy="0"/>
        </a:xfrm>
      </p:grpSpPr>
      <p:sp>
        <p:nvSpPr>
          <p:cNvPr id="853" name="Shape 85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54" name="Shape 8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8" name="Shape 858"/>
        <p:cNvGrpSpPr/>
        <p:nvPr/>
      </p:nvGrpSpPr>
      <p:grpSpPr>
        <a:xfrm>
          <a:off x="0" y="0"/>
          <a:ext cx="0" cy="0"/>
          <a:chOff x="0" y="0"/>
          <a:chExt cx="0" cy="0"/>
        </a:xfrm>
      </p:grpSpPr>
      <p:sp>
        <p:nvSpPr>
          <p:cNvPr id="859" name="Shape 85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60" name="Shape 8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4" name="Shape 864"/>
        <p:cNvGrpSpPr/>
        <p:nvPr/>
      </p:nvGrpSpPr>
      <p:grpSpPr>
        <a:xfrm>
          <a:off x="0" y="0"/>
          <a:ext cx="0" cy="0"/>
          <a:chOff x="0" y="0"/>
          <a:chExt cx="0" cy="0"/>
        </a:xfrm>
      </p:grpSpPr>
      <p:sp>
        <p:nvSpPr>
          <p:cNvPr id="865" name="Shape 86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66" name="Shape 8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72" name="Shape 8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US">
                <a:solidFill>
                  <a:schemeClr val="dk1"/>
                </a:solidFill>
              </a:rPr>
              <a:t>НАЙ - ВАЖНОТО е като цел за нас като UI/UX деизанери е да подобрим потребителското преживяване!!!</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77" name="Shape 8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95" name="Shape 8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9" name="Shape 899"/>
        <p:cNvGrpSpPr/>
        <p:nvPr/>
      </p:nvGrpSpPr>
      <p:grpSpPr>
        <a:xfrm>
          <a:off x="0" y="0"/>
          <a:ext cx="0" cy="0"/>
          <a:chOff x="0" y="0"/>
          <a:chExt cx="0" cy="0"/>
        </a:xfrm>
      </p:grpSpPr>
      <p:sp>
        <p:nvSpPr>
          <p:cNvPr id="900" name="Shape 90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01" name="Shape 9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Всички примери са от релани apps от wp8 store и app store - всички са за финансови софтуери!!!</a:t>
            </a:r>
          </a:p>
          <a:p>
            <a:pPr lv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5" name="Shape 905"/>
        <p:cNvGrpSpPr/>
        <p:nvPr/>
      </p:nvGrpSpPr>
      <p:grpSpPr>
        <a:xfrm>
          <a:off x="0" y="0"/>
          <a:ext cx="0" cy="0"/>
          <a:chOff x="0" y="0"/>
          <a:chExt cx="0" cy="0"/>
        </a:xfrm>
      </p:grpSpPr>
      <p:sp>
        <p:nvSpPr>
          <p:cNvPr id="906" name="Shape 90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07" name="Shape 9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1" name="Shape 911"/>
        <p:cNvGrpSpPr/>
        <p:nvPr/>
      </p:nvGrpSpPr>
      <p:grpSpPr>
        <a:xfrm>
          <a:off x="0" y="0"/>
          <a:ext cx="0" cy="0"/>
          <a:chOff x="0" y="0"/>
          <a:chExt cx="0" cy="0"/>
        </a:xfrm>
      </p:grpSpPr>
      <p:sp>
        <p:nvSpPr>
          <p:cNvPr id="912" name="Shape 91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13" name="Shape 9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7" name="Shape 917"/>
        <p:cNvGrpSpPr/>
        <p:nvPr/>
      </p:nvGrpSpPr>
      <p:grpSpPr>
        <a:xfrm>
          <a:off x="0" y="0"/>
          <a:ext cx="0" cy="0"/>
          <a:chOff x="0" y="0"/>
          <a:chExt cx="0" cy="0"/>
        </a:xfrm>
      </p:grpSpPr>
      <p:sp>
        <p:nvSpPr>
          <p:cNvPr id="918" name="Shape 91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19" name="Shape 9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3" name="Shape 923"/>
        <p:cNvGrpSpPr/>
        <p:nvPr/>
      </p:nvGrpSpPr>
      <p:grpSpPr>
        <a:xfrm>
          <a:off x="0" y="0"/>
          <a:ext cx="0" cy="0"/>
          <a:chOff x="0" y="0"/>
          <a:chExt cx="0" cy="0"/>
        </a:xfrm>
      </p:grpSpPr>
      <p:sp>
        <p:nvSpPr>
          <p:cNvPr id="924" name="Shape 92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25" name="Shape 9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 name="Shape 929"/>
        <p:cNvGrpSpPr/>
        <p:nvPr/>
      </p:nvGrpSpPr>
      <p:grpSpPr>
        <a:xfrm>
          <a:off x="0" y="0"/>
          <a:ext cx="0" cy="0"/>
          <a:chOff x="0" y="0"/>
          <a:chExt cx="0" cy="0"/>
        </a:xfrm>
      </p:grpSpPr>
      <p:sp>
        <p:nvSpPr>
          <p:cNvPr id="930" name="Shape 93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31" name="Shape 9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2111123"/>
            <a:ext cx="7772400" cy="1546500"/>
          </a:xfrm>
          <a:prstGeom prst="rect">
            <a:avLst/>
          </a:prstGeom>
          <a:noFill/>
          <a:ln>
            <a:noFill/>
          </a:ln>
        </p:spPr>
        <p:txBody>
          <a:bodyPr anchorCtr="0" anchor="b" bIns="91425" lIns="91425" rIns="91425" tIns="91425"/>
          <a:lstStyle>
            <a:lvl1pPr lvl="0"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0" name="Shape 10"/>
          <p:cNvSpPr txBox="1"/>
          <p:nvPr>
            <p:ph idx="1" type="subTitle"/>
          </p:nvPr>
        </p:nvSpPr>
        <p:spPr>
          <a:xfrm>
            <a:off x="685800" y="3786737"/>
            <a:ext cx="7772400" cy="1046400"/>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x="0" y="0"/>
          <a:ext cx="0" cy="0"/>
          <a:chOff x="0" y="0"/>
          <a:chExt cx="0" cy="0"/>
        </a:xfrm>
      </p:grpSpPr>
      <p:sp>
        <p:nvSpPr>
          <p:cNvPr id="12" name="Shape 12"/>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3" name="Shape 13"/>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4" name="Shape 14"/>
        <p:cNvGrpSpPr/>
        <p:nvPr/>
      </p:nvGrpSpPr>
      <p:grpSpPr>
        <a:xfrm>
          <a:off x="0" y="0"/>
          <a:ext cx="0" cy="0"/>
          <a:chOff x="0" y="0"/>
          <a:chExt cx="0" cy="0"/>
        </a:xfrm>
      </p:grpSpPr>
      <p:sp>
        <p:nvSpPr>
          <p:cNvPr id="15" name="Shape 15"/>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6" name="Shape 16"/>
          <p:cNvSpPr txBox="1"/>
          <p:nvPr>
            <p:ph idx="1" type="body"/>
          </p:nvPr>
        </p:nvSpPr>
        <p:spPr>
          <a:xfrm>
            <a:off x="457200" y="1600200"/>
            <a:ext cx="3994500" cy="4967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17" name="Shape 17"/>
          <p:cNvSpPr txBox="1"/>
          <p:nvPr>
            <p:ph idx="2" type="body"/>
          </p:nvPr>
        </p:nvSpPr>
        <p:spPr>
          <a:xfrm>
            <a:off x="4692273" y="1600200"/>
            <a:ext cx="3994500" cy="4967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 name="Shape 18"/>
        <p:cNvGrpSpPr/>
        <p:nvPr/>
      </p:nvGrpSpPr>
      <p:grpSpPr>
        <a:xfrm>
          <a:off x="0" y="0"/>
          <a:ext cx="0" cy="0"/>
          <a:chOff x="0" y="0"/>
          <a:chExt cx="0" cy="0"/>
        </a:xfrm>
      </p:grpSpPr>
      <p:sp>
        <p:nvSpPr>
          <p:cNvPr id="19" name="Shape 19"/>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0" name="Shape 20"/>
        <p:cNvGrpSpPr/>
        <p:nvPr/>
      </p:nvGrpSpPr>
      <p:grpSpPr>
        <a:xfrm>
          <a:off x="0" y="0"/>
          <a:ext cx="0" cy="0"/>
          <a:chOff x="0" y="0"/>
          <a:chExt cx="0" cy="0"/>
        </a:xfrm>
      </p:grpSpPr>
      <p:sp>
        <p:nvSpPr>
          <p:cNvPr id="21" name="Shape 21"/>
          <p:cNvSpPr txBox="1"/>
          <p:nvPr>
            <p:ph idx="1" type="body"/>
          </p:nvPr>
        </p:nvSpPr>
        <p:spPr>
          <a:xfrm>
            <a:off x="457200" y="5875078"/>
            <a:ext cx="8229600" cy="692700"/>
          </a:xfrm>
          <a:prstGeom prst="rect">
            <a:avLst/>
          </a:prstGeom>
          <a:noFill/>
          <a:ln>
            <a:noFill/>
          </a:ln>
        </p:spPr>
        <p:txBody>
          <a:bodyPr anchorCtr="0" anchor="t" bIns="91425" lIns="91425" rIns="91425" tIns="91425"/>
          <a:lstStyle>
            <a:lvl1pPr lvl="0" rtl="0" algn="ctr">
              <a:lnSpc>
                <a:spcPct val="100000"/>
              </a:lnSpc>
              <a:spcBef>
                <a:spcPts val="360"/>
              </a:spcBef>
              <a:spcAft>
                <a:spcPts val="0"/>
              </a:spcAft>
              <a:buClr>
                <a:schemeClr val="dk1"/>
              </a:buClr>
              <a:buSzPct val="100000"/>
              <a:buFont typeface="Arial"/>
              <a:buChar char="●"/>
              <a:defRPr sz="1800">
                <a:solidFill>
                  <a:schemeClr val="dk1"/>
                </a:solidFill>
              </a:defRPr>
            </a:lvl1pPr>
            <a:lvl2pPr lvl="1" rtl="0" algn="ctr">
              <a:lnSpc>
                <a:spcPct val="100000"/>
              </a:lnSpc>
              <a:spcBef>
                <a:spcPts val="360"/>
              </a:spcBef>
              <a:spcAft>
                <a:spcPts val="0"/>
              </a:spcAft>
              <a:buClr>
                <a:schemeClr val="dk1"/>
              </a:buClr>
              <a:buSzPct val="100000"/>
              <a:buFont typeface="Courier New"/>
              <a:buChar char="o"/>
              <a:defRPr sz="1800">
                <a:solidFill>
                  <a:schemeClr val="dk1"/>
                </a:solidFill>
              </a:defRPr>
            </a:lvl2pPr>
            <a:lvl3pPr lvl="2" rtl="0" algn="ctr">
              <a:lnSpc>
                <a:spcPct val="100000"/>
              </a:lnSpc>
              <a:spcBef>
                <a:spcPts val="360"/>
              </a:spcBef>
              <a:spcAft>
                <a:spcPts val="0"/>
              </a:spcAft>
              <a:buClr>
                <a:schemeClr val="dk1"/>
              </a:buClr>
              <a:buSzPct val="100000"/>
              <a:buFont typeface="Wingdings"/>
              <a:buChar char="§"/>
              <a:defRPr sz="1800">
                <a:solidFill>
                  <a:schemeClr val="dk1"/>
                </a:solidFill>
              </a:defRPr>
            </a:lvl3pPr>
            <a:lvl4pPr lvl="3" rtl="0" algn="ctr">
              <a:lnSpc>
                <a:spcPct val="100000"/>
              </a:lnSpc>
              <a:spcBef>
                <a:spcPts val="360"/>
              </a:spcBef>
              <a:spcAft>
                <a:spcPts val="0"/>
              </a:spcAft>
              <a:buClr>
                <a:schemeClr val="dk1"/>
              </a:buClr>
              <a:buSzPct val="100000"/>
              <a:buFont typeface="Arial"/>
              <a:buChar char="●"/>
              <a:defRPr sz="1800">
                <a:solidFill>
                  <a:schemeClr val="dk1"/>
                </a:solidFill>
              </a:defRPr>
            </a:lvl4pPr>
            <a:lvl5pPr lvl="4" rtl="0" algn="ctr">
              <a:lnSpc>
                <a:spcPct val="100000"/>
              </a:lnSpc>
              <a:spcBef>
                <a:spcPts val="360"/>
              </a:spcBef>
              <a:spcAft>
                <a:spcPts val="0"/>
              </a:spcAft>
              <a:buClr>
                <a:schemeClr val="dk1"/>
              </a:buClr>
              <a:buSzPct val="100000"/>
              <a:buFont typeface="Courier New"/>
              <a:buChar char="o"/>
              <a:defRPr sz="1800">
                <a:solidFill>
                  <a:schemeClr val="dk1"/>
                </a:solidFill>
              </a:defRPr>
            </a:lvl5pPr>
            <a:lvl6pPr lvl="5" rtl="0" algn="ctr">
              <a:lnSpc>
                <a:spcPct val="100000"/>
              </a:lnSpc>
              <a:spcBef>
                <a:spcPts val="360"/>
              </a:spcBef>
              <a:spcAft>
                <a:spcPts val="0"/>
              </a:spcAft>
              <a:buClr>
                <a:schemeClr val="dk1"/>
              </a:buClr>
              <a:buSzPct val="100000"/>
              <a:buFont typeface="Wingdings"/>
              <a:buChar char="§"/>
              <a:defRPr sz="1800">
                <a:solidFill>
                  <a:schemeClr val="dk1"/>
                </a:solidFill>
              </a:defRPr>
            </a:lvl6pPr>
            <a:lvl7pPr lvl="6" rtl="0" algn="ctr">
              <a:lnSpc>
                <a:spcPct val="100000"/>
              </a:lnSpc>
              <a:spcBef>
                <a:spcPts val="360"/>
              </a:spcBef>
              <a:spcAft>
                <a:spcPts val="0"/>
              </a:spcAft>
              <a:buClr>
                <a:schemeClr val="dk1"/>
              </a:buClr>
              <a:buSzPct val="100000"/>
              <a:buFont typeface="Arial"/>
              <a:buChar char="●"/>
              <a:defRPr sz="1800">
                <a:solidFill>
                  <a:schemeClr val="dk1"/>
                </a:solidFill>
              </a:defRPr>
            </a:lvl7pPr>
            <a:lvl8pPr lvl="7" rtl="0" algn="ctr">
              <a:lnSpc>
                <a:spcPct val="100000"/>
              </a:lnSpc>
              <a:spcBef>
                <a:spcPts val="360"/>
              </a:spcBef>
              <a:spcAft>
                <a:spcPts val="0"/>
              </a:spcAft>
              <a:buClr>
                <a:schemeClr val="dk1"/>
              </a:buClr>
              <a:buSzPct val="100000"/>
              <a:buFont typeface="Courier New"/>
              <a:buChar char="o"/>
              <a:defRPr sz="1800">
                <a:solidFill>
                  <a:schemeClr val="dk1"/>
                </a:solidFill>
              </a:defRPr>
            </a:lvl8pPr>
            <a:lvl9pPr lvl="8" rtl="0" algn="ctr">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3" name="Shape 23"/>
        <p:cNvGrpSpPr/>
        <p:nvPr/>
      </p:nvGrpSpPr>
      <p:grpSpPr>
        <a:xfrm>
          <a:off x="0" y="0"/>
          <a:ext cx="0" cy="0"/>
          <a:chOff x="0" y="0"/>
          <a:chExt cx="0" cy="0"/>
        </a:xfrm>
      </p:grpSpPr>
      <p:sp>
        <p:nvSpPr>
          <p:cNvPr id="24" name="Shape 24"/>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 name="Shape 25"/>
          <p:cNvSpPr txBox="1"/>
          <p:nvPr>
            <p:ph idx="1" type="body"/>
          </p:nvPr>
        </p:nvSpPr>
        <p:spPr>
          <a:xfrm>
            <a:off x="457200" y="1600200"/>
            <a:ext cx="8229600" cy="4526100"/>
          </a:xfrm>
          <a:prstGeom prst="rect">
            <a:avLst/>
          </a:prstGeom>
          <a:noFill/>
          <a:ln>
            <a:noFill/>
          </a:ln>
        </p:spPr>
        <p:txBody>
          <a:bodyPr anchorCtr="0" anchor="t" bIns="91425" lIns="91425" rIns="91425" tIns="91425"/>
          <a:lstStyle>
            <a:lvl1pPr indent="-222250" lvl="0" marL="342900" rtl="0" algn="l">
              <a:spcBef>
                <a:spcPts val="640"/>
              </a:spcBef>
              <a:buClr>
                <a:schemeClr val="dk1"/>
              </a:buClr>
              <a:buFont typeface="Arial"/>
              <a:buChar char="●"/>
              <a:defRPr sz="3200">
                <a:solidFill>
                  <a:schemeClr val="dk1"/>
                </a:solidFill>
                <a:latin typeface="Calibri"/>
                <a:ea typeface="Calibri"/>
                <a:cs typeface="Calibri"/>
                <a:sym typeface="Calibri"/>
              </a:defRPr>
            </a:lvl1pPr>
            <a:lvl2pPr indent="-177800" lvl="1" marL="742950" rtl="0" algn="l">
              <a:spcBef>
                <a:spcPts val="560"/>
              </a:spcBef>
              <a:buClr>
                <a:schemeClr val="dk1"/>
              </a:buClr>
              <a:buFont typeface="Arial"/>
              <a:buChar char="●"/>
              <a:defRPr sz="2800">
                <a:solidFill>
                  <a:schemeClr val="dk1"/>
                </a:solidFill>
                <a:latin typeface="Calibri"/>
                <a:ea typeface="Calibri"/>
                <a:cs typeface="Calibri"/>
                <a:sym typeface="Calibri"/>
              </a:defRPr>
            </a:lvl2pPr>
            <a:lvl3pPr indent="-136525" lvl="2" marL="1143000" rtl="0" algn="l">
              <a:spcBef>
                <a:spcPts val="480"/>
              </a:spcBef>
              <a:buClr>
                <a:schemeClr val="dk1"/>
              </a:buClr>
              <a:buFont typeface="Arial"/>
              <a:buChar char="●"/>
              <a:defRPr sz="2400">
                <a:solidFill>
                  <a:schemeClr val="dk1"/>
                </a:solidFill>
                <a:latin typeface="Calibri"/>
                <a:ea typeface="Calibri"/>
                <a:cs typeface="Calibri"/>
                <a:sym typeface="Calibri"/>
              </a:defRPr>
            </a:lvl3pPr>
            <a:lvl4pPr indent="-152400" lvl="3" marL="1600200" rtl="0" algn="l">
              <a:spcBef>
                <a:spcPts val="400"/>
              </a:spcBef>
              <a:buClr>
                <a:schemeClr val="dk1"/>
              </a:buClr>
              <a:buFont typeface="Arial"/>
              <a:buChar char="●"/>
              <a:defRPr sz="2000">
                <a:solidFill>
                  <a:schemeClr val="dk1"/>
                </a:solidFill>
                <a:latin typeface="Calibri"/>
                <a:ea typeface="Calibri"/>
                <a:cs typeface="Calibri"/>
                <a:sym typeface="Calibri"/>
              </a:defRPr>
            </a:lvl4pPr>
            <a:lvl5pPr indent="-152400" lvl="4" marL="2057400" rtl="0" algn="l">
              <a:spcBef>
                <a:spcPts val="400"/>
              </a:spcBef>
              <a:buClr>
                <a:schemeClr val="dk1"/>
              </a:buClr>
              <a:buFont typeface="Arial"/>
              <a:buChar char="●"/>
              <a:defRPr sz="2000">
                <a:solidFill>
                  <a:schemeClr val="dk1"/>
                </a:solidFill>
                <a:latin typeface="Calibri"/>
                <a:ea typeface="Calibri"/>
                <a:cs typeface="Calibri"/>
                <a:sym typeface="Calibri"/>
              </a:defRPr>
            </a:lvl5pPr>
            <a:lvl6pPr indent="-152400" lvl="5" marL="2514600" rtl="0" algn="l">
              <a:spcBef>
                <a:spcPts val="400"/>
              </a:spcBef>
              <a:buClr>
                <a:schemeClr val="dk1"/>
              </a:buClr>
              <a:buFont typeface="Arial"/>
              <a:buChar char="●"/>
              <a:defRPr sz="2000">
                <a:solidFill>
                  <a:schemeClr val="dk1"/>
                </a:solidFill>
                <a:latin typeface="Calibri"/>
                <a:ea typeface="Calibri"/>
                <a:cs typeface="Calibri"/>
                <a:sym typeface="Calibri"/>
              </a:defRPr>
            </a:lvl6pPr>
            <a:lvl7pPr indent="-152400" lvl="6" marL="2971800" rtl="0" algn="l">
              <a:spcBef>
                <a:spcPts val="400"/>
              </a:spcBef>
              <a:buClr>
                <a:schemeClr val="dk1"/>
              </a:buClr>
              <a:buFont typeface="Arial"/>
              <a:buChar char="●"/>
              <a:defRPr sz="2000">
                <a:solidFill>
                  <a:schemeClr val="dk1"/>
                </a:solidFill>
                <a:latin typeface="Calibri"/>
                <a:ea typeface="Calibri"/>
                <a:cs typeface="Calibri"/>
                <a:sym typeface="Calibri"/>
              </a:defRPr>
            </a:lvl7pPr>
            <a:lvl8pPr indent="-152400" lvl="7" marL="3429000" rtl="0" algn="l">
              <a:spcBef>
                <a:spcPts val="400"/>
              </a:spcBef>
              <a:buClr>
                <a:schemeClr val="dk1"/>
              </a:buClr>
              <a:buFont typeface="Arial"/>
              <a:buChar char="●"/>
              <a:defRPr sz="2000">
                <a:solidFill>
                  <a:schemeClr val="dk1"/>
                </a:solidFill>
                <a:latin typeface="Calibri"/>
                <a:ea typeface="Calibri"/>
                <a:cs typeface="Calibri"/>
                <a:sym typeface="Calibri"/>
              </a:defRPr>
            </a:lvl8pPr>
            <a:lvl9pPr indent="-152400" lvl="8" marL="3886200" rtl="0" algn="l">
              <a:spcBef>
                <a:spcPts val="400"/>
              </a:spcBef>
              <a:buClr>
                <a:schemeClr val="dk1"/>
              </a:buClr>
              <a:buFont typeface="Arial"/>
              <a:buChar char="●"/>
              <a:defRPr sz="2000">
                <a:solidFill>
                  <a:schemeClr val="dk1"/>
                </a:solidFill>
                <a:latin typeface="Calibri"/>
                <a:ea typeface="Calibri"/>
                <a:cs typeface="Calibri"/>
                <a:sym typeface="Calibri"/>
              </a:defRPr>
            </a:lvl9pPr>
          </a:lstStyle>
          <a:p/>
        </p:txBody>
      </p:sp>
      <p:sp>
        <p:nvSpPr>
          <p:cNvPr id="26" name="Shape 26"/>
          <p:cNvSpPr txBox="1"/>
          <p:nvPr>
            <p:ph idx="10" type="dt"/>
          </p:nvPr>
        </p:nvSpPr>
        <p:spPr>
          <a:xfrm>
            <a:off x="457200" y="6356350"/>
            <a:ext cx="2133599" cy="365099"/>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3124200" y="6356350"/>
            <a:ext cx="2895600" cy="365099"/>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6553200" y="6356350"/>
            <a:ext cx="2133599" cy="365099"/>
          </a:xfrm>
          <a:prstGeom prst="rect">
            <a:avLst/>
          </a:prstGeom>
          <a:noFill/>
          <a:ln>
            <a:noFill/>
          </a:ln>
        </p:spPr>
        <p:txBody>
          <a:bodyPr anchorCtr="0" anchor="ctr" bIns="91425" lIns="91425" rIns="91425" tIns="91425">
            <a:noAutofit/>
          </a:bodyPr>
          <a:lstStyle/>
          <a:p>
            <a:pPr indent="0" lvl="0" marL="0" marR="0" rtl="0" algn="r">
              <a:spcBef>
                <a:spcPts val="0"/>
              </a:spcBef>
            </a:pPr>
            <a:r>
              <a:t/>
            </a:r>
            <a:endParaRPr b="0" i="0" sz="1200" u="none" cap="none" strike="noStrike">
              <a:solidFill>
                <a:srgbClr val="888888"/>
              </a:solidFill>
              <a:latin typeface="Calibri"/>
              <a:ea typeface="Calibri"/>
              <a:cs typeface="Calibri"/>
              <a:sym typeface="Calibri"/>
            </a:endParaRPr>
          </a:p>
          <a:p>
            <a:pPr indent="0" lvl="1" marL="457200" marR="0" rtl="0" algn="l">
              <a:spcBef>
                <a:spcPts val="0"/>
              </a:spcBef>
            </a:pPr>
            <a:r>
              <a:t/>
            </a:r>
            <a:endParaRPr b="0" i="0" sz="1800" u="none" cap="none" strike="noStrike">
              <a:solidFill>
                <a:schemeClr val="dk1"/>
              </a:solidFill>
              <a:latin typeface="Calibri"/>
              <a:ea typeface="Calibri"/>
              <a:cs typeface="Calibri"/>
              <a:sym typeface="Calibri"/>
            </a:endParaRPr>
          </a:p>
          <a:p>
            <a:pPr indent="0" lvl="2" marL="914400" marR="0" rtl="0" algn="l">
              <a:spcBef>
                <a:spcPts val="0"/>
              </a:spcBef>
            </a:pPr>
            <a:r>
              <a:t/>
            </a:r>
            <a:endParaRPr b="0" i="0" sz="1800" u="none" cap="none" strike="noStrike">
              <a:solidFill>
                <a:schemeClr val="dk1"/>
              </a:solidFill>
              <a:latin typeface="Calibri"/>
              <a:ea typeface="Calibri"/>
              <a:cs typeface="Calibri"/>
              <a:sym typeface="Calibri"/>
            </a:endParaRPr>
          </a:p>
          <a:p>
            <a:pPr indent="0" lvl="3" marL="1371600" marR="0" rtl="0" algn="l">
              <a:spcBef>
                <a:spcPts val="0"/>
              </a:spcBef>
            </a:pPr>
            <a:r>
              <a:t/>
            </a:r>
            <a:endParaRPr b="0" i="0" sz="1800" u="none" cap="none" strike="noStrike">
              <a:solidFill>
                <a:schemeClr val="dk1"/>
              </a:solidFill>
              <a:latin typeface="Calibri"/>
              <a:ea typeface="Calibri"/>
              <a:cs typeface="Calibri"/>
              <a:sym typeface="Calibri"/>
            </a:endParaRPr>
          </a:p>
          <a:p>
            <a:pPr indent="0" lvl="4" marL="1828800" marR="0" rtl="0" algn="l">
              <a:spcBef>
                <a:spcPts val="0"/>
              </a:spcBef>
            </a:pPr>
            <a:r>
              <a:t/>
            </a:r>
            <a:endParaRPr b="0" i="0" sz="1800" u="none" cap="none" strike="noStrike">
              <a:solidFill>
                <a:schemeClr val="dk1"/>
              </a:solidFill>
              <a:latin typeface="Calibri"/>
              <a:ea typeface="Calibri"/>
              <a:cs typeface="Calibri"/>
              <a:sym typeface="Calibri"/>
            </a:endParaRPr>
          </a:p>
          <a:p>
            <a:pPr indent="0" lvl="5" marL="2286000" marR="0" rtl="0" algn="l">
              <a:spcBef>
                <a:spcPts val="0"/>
              </a:spcBef>
            </a:pPr>
            <a:r>
              <a:t/>
            </a:r>
            <a:endParaRPr b="0" i="0" sz="1800" u="none" cap="none" strike="noStrike">
              <a:solidFill>
                <a:schemeClr val="dk1"/>
              </a:solidFill>
              <a:latin typeface="Calibri"/>
              <a:ea typeface="Calibri"/>
              <a:cs typeface="Calibri"/>
              <a:sym typeface="Calibri"/>
            </a:endParaRPr>
          </a:p>
          <a:p>
            <a:pPr indent="0" lvl="6" marL="2743200" marR="0" rtl="0" algn="l">
              <a:spcBef>
                <a:spcPts val="0"/>
              </a:spcBef>
            </a:pPr>
            <a:r>
              <a:t/>
            </a:r>
            <a:endParaRPr b="0" i="0" sz="1800" u="none" cap="none" strike="noStrike">
              <a:solidFill>
                <a:schemeClr val="dk1"/>
              </a:solidFill>
              <a:latin typeface="Calibri"/>
              <a:ea typeface="Calibri"/>
              <a:cs typeface="Calibri"/>
              <a:sym typeface="Calibri"/>
            </a:endParaRPr>
          </a:p>
          <a:p>
            <a:pPr indent="0" lvl="7" marL="3200400" marR="0" rtl="0" algn="l">
              <a:spcBef>
                <a:spcPts val="0"/>
              </a:spcBef>
            </a:pPr>
            <a:r>
              <a:t/>
            </a:r>
            <a:endParaRPr b="0" i="0" sz="1800" u="none" cap="none" strike="noStrike">
              <a:solidFill>
                <a:schemeClr val="dk1"/>
              </a:solidFill>
              <a:latin typeface="Calibri"/>
              <a:ea typeface="Calibri"/>
              <a:cs typeface="Calibri"/>
              <a:sym typeface="Calibri"/>
            </a:endParaRPr>
          </a:p>
          <a:p>
            <a:pPr indent="0" lvl="8" marL="3657600" marR="0" rtl="0" algn="l">
              <a:spcBef>
                <a:spcPts val="0"/>
              </a:spcBef>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lvl="0" rtl="0" algn="l">
              <a:spcBef>
                <a:spcPts val="600"/>
              </a:spcBef>
              <a:buClr>
                <a:schemeClr val="dk1"/>
              </a:buClr>
              <a:buSzPct val="100000"/>
              <a:buFont typeface="Arial"/>
              <a:buChar char="●"/>
              <a:defRPr b="0" i="0" sz="3000" u="none" cap="none" strike="noStrike">
                <a:solidFill>
                  <a:schemeClr val="dk1"/>
                </a:solidFill>
                <a:latin typeface="Arial"/>
                <a:ea typeface="Arial"/>
                <a:cs typeface="Arial"/>
                <a:sym typeface="Arial"/>
              </a:defRPr>
            </a:lvl1pPr>
            <a:lvl2pPr lvl="1" rtl="0" algn="l">
              <a:spcBef>
                <a:spcPts val="480"/>
              </a:spcBef>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lvl="2" rtl="0" algn="l">
              <a:spcBef>
                <a:spcPts val="480"/>
              </a:spcBef>
              <a:buClr>
                <a:schemeClr val="dk1"/>
              </a:buClr>
              <a:buSzPct val="100000"/>
              <a:buFont typeface="Wingdings"/>
              <a:buChar char="§"/>
              <a:defRPr b="0" i="0" sz="2400" u="none" cap="none" strike="noStrike">
                <a:solidFill>
                  <a:schemeClr val="dk1"/>
                </a:solidFill>
                <a:latin typeface="Arial"/>
                <a:ea typeface="Arial"/>
                <a:cs typeface="Arial"/>
                <a:sym typeface="Arial"/>
              </a:defRPr>
            </a:lvl3pPr>
            <a:lvl4pPr lvl="3"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lvl="4"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lvl="5"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6pPr>
            <a:lvl7pPr lvl="6"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lvl="7"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lvl="8"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96.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98.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97.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hyperlink" Target="mailto:tyanko.yordanov@telerik.com" TargetMode="External"/><Relationship Id="rId4" Type="http://schemas.openxmlformats.org/officeDocument/2006/relationships/hyperlink" Target="http://www.telerik.com/platform#overview" TargetMode="External"/><Relationship Id="rId5" Type="http://schemas.openxmlformats.org/officeDocument/2006/relationships/hyperlink" Target="https://bg.linkedin.com/in/tyanko" TargetMode="External"/><Relationship Id="rId6" Type="http://schemas.openxmlformats.org/officeDocument/2006/relationships/image" Target="../media/image100.png"/><Relationship Id="rId7" Type="http://schemas.openxmlformats.org/officeDocument/2006/relationships/image" Target="../media/image99.jpg"/></Relationships>
</file>

<file path=ppt/slides/_rels/slide107.xml.rels><?xml version="1.0" encoding="UTF-8" standalone="yes"?><Relationships xmlns="http://schemas.openxmlformats.org/package/2006/relationships"><Relationship Id="rId11" Type="http://schemas.openxmlformats.org/officeDocument/2006/relationships/hyperlink" Target="http://sixrevisions.com/user-interface/5-reasons-why-metaphors-can-improve-the-user-experience/" TargetMode="External"/><Relationship Id="rId10" Type="http://schemas.openxmlformats.org/officeDocument/2006/relationships/hyperlink" Target="http://nilosarraf.com/2011/06/14/metal-models/" TargetMode="External"/><Relationship Id="rId12" Type="http://schemas.openxmlformats.org/officeDocument/2006/relationships/hyperlink" Target="http://www.nngroup.com/courses/hci/" TargetMode="External"/><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hyperlink" Target="http://en.wikipedia.org/wiki/Jef_Raskin" TargetMode="External"/><Relationship Id="rId4" Type="http://schemas.openxmlformats.org/officeDocument/2006/relationships/hyperlink" Target="http://www.1stwebdesigner.com/design/user-interface-metaphor-links/" TargetMode="External"/><Relationship Id="rId9" Type="http://schemas.openxmlformats.org/officeDocument/2006/relationships/hyperlink" Target="https://developer.apple.com/library/mac/documentation/UserExperience/Conceptual/AppleHIGuidelines/HIPrinciples/HIPrinciples.html#//apple_ref/doc/uid/TP30000353-TP6" TargetMode="External"/><Relationship Id="rId5" Type="http://schemas.openxmlformats.org/officeDocument/2006/relationships/hyperlink" Target="http://www.sensible.com/" TargetMode="External"/><Relationship Id="rId6" Type="http://schemas.openxmlformats.org/officeDocument/2006/relationships/hyperlink" Target="http://uxdesign.smashingmagazine.com/" TargetMode="External"/><Relationship Id="rId7" Type="http://schemas.openxmlformats.org/officeDocument/2006/relationships/hyperlink" Target="http://blog.teamtreehouse.com/10-user-interface-design-fundamentals" TargetMode="External"/><Relationship Id="rId8" Type="http://schemas.openxmlformats.org/officeDocument/2006/relationships/hyperlink" Target="http://www.allaboutux.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0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0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0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0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cmd.fm/" TargetMode="External"/><Relationship Id="rId4" Type="http://schemas.openxmlformats.org/officeDocument/2006/relationships/hyperlink" Target="http://cmd.f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youtube.com/v/_d6KuiuteIA" TargetMode="External"/><Relationship Id="rId4"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4.jpg"/><Relationship Id="rId4" Type="http://schemas.openxmlformats.org/officeDocument/2006/relationships/hyperlink" Target="http://www.uxbooth.com/articles/10-usability-lessons-from-steve-krug%E2%80%99s-dont-make-me-thin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3.jpg"/></Relationships>
</file>

<file path=ppt/slides/_rels/slide42.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8.png"/><Relationship Id="rId13" Type="http://schemas.openxmlformats.org/officeDocument/2006/relationships/image" Target="../media/image33.png"/><Relationship Id="rId12" Type="http://schemas.openxmlformats.org/officeDocument/2006/relationships/image" Target="../media/image35.jpg"/><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6.jpg"/><Relationship Id="rId4" Type="http://schemas.openxmlformats.org/officeDocument/2006/relationships/image" Target="../media/image30.jpg"/><Relationship Id="rId9" Type="http://schemas.openxmlformats.org/officeDocument/2006/relationships/image" Target="../media/image32.jpg"/><Relationship Id="rId14" Type="http://schemas.openxmlformats.org/officeDocument/2006/relationships/image" Target="../media/image36.jpg"/><Relationship Id="rId5" Type="http://schemas.openxmlformats.org/officeDocument/2006/relationships/image" Target="../media/image29.jpg"/><Relationship Id="rId6" Type="http://schemas.openxmlformats.org/officeDocument/2006/relationships/image" Target="../media/image27.jpg"/><Relationship Id="rId7" Type="http://schemas.openxmlformats.org/officeDocument/2006/relationships/image" Target="../media/image34.jpg"/><Relationship Id="rId8"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hyperlink" Target="http://www.webdesignerdepot.com/2013/12/infographic-flat-design-vs-skeuomorphism/" TargetMode="External"/><Relationship Id="rId4" Type="http://schemas.openxmlformats.org/officeDocument/2006/relationships/image" Target="../media/image37.jpg"/><Relationship Id="rId5"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hyperlink" Target="http://cmd.f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9.jpg"/><Relationship Id="rId4" Type="http://schemas.openxmlformats.org/officeDocument/2006/relationships/image" Target="../media/image43.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hyperlink" Target="http://cmd.fm/" TargetMode="External"/><Relationship Id="rId4" Type="http://schemas.openxmlformats.org/officeDocument/2006/relationships/hyperlink" Target="http://www.hanselman.com/blog/TheFloppyDiskMeansSaveAnd14OtherOldPeopleIconsThatDontMakeSenseAnymore.aspx"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2.jpg"/><Relationship Id="rId4" Type="http://schemas.openxmlformats.org/officeDocument/2006/relationships/image" Target="../media/image0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8.jpg"/><Relationship Id="rId4" Type="http://schemas.openxmlformats.org/officeDocument/2006/relationships/hyperlink" Target="http://uxmag.com/topics/ipad" TargetMode="External"/><Relationship Id="rId5" Type="http://schemas.openxmlformats.org/officeDocument/2006/relationships/image" Target="../media/image4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7.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5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5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5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5.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3.jp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5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6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6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6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6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7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62.jp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0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6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7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hyperlink" Target="http://youtube.com/v/95RoKSFyQ_k" TargetMode="External"/><Relationship Id="rId4" Type="http://schemas.openxmlformats.org/officeDocument/2006/relationships/image" Target="../media/image68.jpg"/><Relationship Id="rId5" Type="http://schemas.openxmlformats.org/officeDocument/2006/relationships/hyperlink" Target="http://en.wikipedia.org/wiki/Paul_Fitt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70.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7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73.jpg"/><Relationship Id="rId4" Type="http://schemas.openxmlformats.org/officeDocument/2006/relationships/image" Target="../media/image69.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7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78.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7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8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86.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image" Target="../media/image8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8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8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8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8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92.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9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9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81.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8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9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image" Target="../media/image9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C78D8"/>
        </a:solidFill>
      </p:bgPr>
    </p:bg>
    <p:spTree>
      <p:nvGrpSpPr>
        <p:cNvPr id="32" name="Shape 32"/>
        <p:cNvGrpSpPr/>
        <p:nvPr/>
      </p:nvGrpSpPr>
      <p:grpSpPr>
        <a:xfrm>
          <a:off x="0" y="0"/>
          <a:ext cx="0" cy="0"/>
          <a:chOff x="0" y="0"/>
          <a:chExt cx="0" cy="0"/>
        </a:xfrm>
      </p:grpSpPr>
      <p:sp>
        <p:nvSpPr>
          <p:cNvPr id="33" name="Shape 33"/>
          <p:cNvSpPr txBox="1"/>
          <p:nvPr/>
        </p:nvSpPr>
        <p:spPr>
          <a:xfrm>
            <a:off x="721925" y="439500"/>
            <a:ext cx="4568099" cy="812700"/>
          </a:xfrm>
          <a:prstGeom prst="rect">
            <a:avLst/>
          </a:prstGeom>
          <a:noFill/>
          <a:ln>
            <a:noFill/>
          </a:ln>
        </p:spPr>
        <p:txBody>
          <a:bodyPr anchorCtr="0" anchor="t" bIns="91425" lIns="91425" rIns="91425" tIns="91425">
            <a:noAutofit/>
          </a:bodyPr>
          <a:lstStyle/>
          <a:p>
            <a:pPr lvl="0" rtl="0">
              <a:spcBef>
                <a:spcPts val="0"/>
              </a:spcBef>
              <a:buNone/>
            </a:pPr>
            <a:r>
              <a:rPr b="1" lang="en-US" sz="5000">
                <a:solidFill>
                  <a:srgbClr val="FFFFFF"/>
                </a:solidFill>
                <a:latin typeface="Ubuntu"/>
                <a:ea typeface="Ubuntu"/>
                <a:cs typeface="Ubuntu"/>
                <a:sym typeface="Ubuntu"/>
              </a:rPr>
              <a:t>Metaphors</a:t>
            </a:r>
          </a:p>
        </p:txBody>
      </p:sp>
      <p:sp>
        <p:nvSpPr>
          <p:cNvPr id="34" name="Shape 34"/>
          <p:cNvSpPr txBox="1"/>
          <p:nvPr/>
        </p:nvSpPr>
        <p:spPr>
          <a:xfrm>
            <a:off x="4426400" y="964475"/>
            <a:ext cx="4169100" cy="812700"/>
          </a:xfrm>
          <a:prstGeom prst="rect">
            <a:avLst/>
          </a:prstGeom>
          <a:noFill/>
          <a:ln>
            <a:noFill/>
          </a:ln>
        </p:spPr>
        <p:txBody>
          <a:bodyPr anchorCtr="0" anchor="t" bIns="91425" lIns="91425" rIns="91425" tIns="91425">
            <a:noAutofit/>
          </a:bodyPr>
          <a:lstStyle/>
          <a:p>
            <a:pPr lvl="0" rtl="0" algn="r">
              <a:spcBef>
                <a:spcPts val="0"/>
              </a:spcBef>
              <a:buNone/>
            </a:pPr>
            <a:r>
              <a:rPr lang="en-US" sz="3600">
                <a:solidFill>
                  <a:srgbClr val="FFFFFF"/>
                </a:solidFill>
                <a:latin typeface="Ubuntu"/>
                <a:ea typeface="Ubuntu"/>
                <a:cs typeface="Ubuntu"/>
                <a:sym typeface="Ubuntu"/>
              </a:rPr>
              <a:t>User Mental Model</a:t>
            </a:r>
          </a:p>
        </p:txBody>
      </p:sp>
      <p:sp>
        <p:nvSpPr>
          <p:cNvPr id="35" name="Shape 35"/>
          <p:cNvSpPr txBox="1"/>
          <p:nvPr/>
        </p:nvSpPr>
        <p:spPr>
          <a:xfrm>
            <a:off x="822200" y="1500950"/>
            <a:ext cx="3643499" cy="720599"/>
          </a:xfrm>
          <a:prstGeom prst="rect">
            <a:avLst/>
          </a:prstGeom>
          <a:noFill/>
          <a:ln>
            <a:noFill/>
          </a:ln>
        </p:spPr>
        <p:txBody>
          <a:bodyPr anchorCtr="0" anchor="t" bIns="91425" lIns="91425" rIns="91425" tIns="91425">
            <a:noAutofit/>
          </a:bodyPr>
          <a:lstStyle/>
          <a:p>
            <a:pPr lvl="0" rtl="0">
              <a:spcBef>
                <a:spcPts val="0"/>
              </a:spcBef>
              <a:buNone/>
            </a:pPr>
            <a:r>
              <a:rPr lang="en-US" sz="3000">
                <a:solidFill>
                  <a:srgbClr val="FFFFFF"/>
                </a:solidFill>
                <a:latin typeface="Ubuntu"/>
                <a:ea typeface="Ubuntu"/>
                <a:cs typeface="Ubuntu"/>
                <a:sym typeface="Ubuntu"/>
              </a:rPr>
              <a:t>Direct Manipulation </a:t>
            </a:r>
          </a:p>
        </p:txBody>
      </p:sp>
      <p:sp>
        <p:nvSpPr>
          <p:cNvPr id="36" name="Shape 36"/>
          <p:cNvSpPr txBox="1"/>
          <p:nvPr/>
        </p:nvSpPr>
        <p:spPr>
          <a:xfrm>
            <a:off x="3208325" y="1932600"/>
            <a:ext cx="5432100" cy="536400"/>
          </a:xfrm>
          <a:prstGeom prst="rect">
            <a:avLst/>
          </a:prstGeom>
          <a:noFill/>
          <a:ln>
            <a:noFill/>
          </a:ln>
        </p:spPr>
        <p:txBody>
          <a:bodyPr anchorCtr="0" anchor="t" bIns="91425" lIns="91425" rIns="91425" tIns="91425">
            <a:noAutofit/>
          </a:bodyPr>
          <a:lstStyle/>
          <a:p>
            <a:pPr lvl="0" rtl="0" algn="r">
              <a:spcBef>
                <a:spcPts val="0"/>
              </a:spcBef>
              <a:buNone/>
            </a:pPr>
            <a:r>
              <a:rPr lang="en-US" sz="2000">
                <a:solidFill>
                  <a:srgbClr val="FFFFFF"/>
                </a:solidFill>
                <a:latin typeface="Ubuntu"/>
                <a:ea typeface="Ubuntu"/>
                <a:cs typeface="Ubuntu"/>
                <a:sym typeface="Ubuntu"/>
              </a:rPr>
              <a:t>Feedback &amp; Communication</a:t>
            </a:r>
          </a:p>
        </p:txBody>
      </p:sp>
      <p:sp>
        <p:nvSpPr>
          <p:cNvPr id="37" name="Shape 37"/>
          <p:cNvSpPr txBox="1"/>
          <p:nvPr/>
        </p:nvSpPr>
        <p:spPr>
          <a:xfrm>
            <a:off x="721925" y="2470287"/>
            <a:ext cx="7537500" cy="898200"/>
          </a:xfrm>
          <a:prstGeom prst="rect">
            <a:avLst/>
          </a:prstGeom>
          <a:noFill/>
          <a:ln>
            <a:noFill/>
          </a:ln>
        </p:spPr>
        <p:txBody>
          <a:bodyPr anchorCtr="0" anchor="ctr" bIns="91425" lIns="91425" rIns="91425" tIns="91425">
            <a:noAutofit/>
          </a:bodyPr>
          <a:lstStyle/>
          <a:p>
            <a:pPr lvl="0" rtl="0">
              <a:spcBef>
                <a:spcPts val="0"/>
              </a:spcBef>
              <a:buNone/>
            </a:pPr>
            <a:r>
              <a:rPr lang="en-US" sz="9000">
                <a:solidFill>
                  <a:srgbClr val="FFFFFF"/>
                </a:solidFill>
                <a:latin typeface="Ubuntu"/>
                <a:ea typeface="Ubuntu"/>
                <a:cs typeface="Ubuntu"/>
                <a:sym typeface="Ubuntu"/>
              </a:rPr>
              <a:t>Consistency</a:t>
            </a:r>
          </a:p>
        </p:txBody>
      </p:sp>
      <p:sp>
        <p:nvSpPr>
          <p:cNvPr id="38" name="Shape 38"/>
          <p:cNvSpPr txBox="1"/>
          <p:nvPr/>
        </p:nvSpPr>
        <p:spPr>
          <a:xfrm>
            <a:off x="721925" y="3587050"/>
            <a:ext cx="2128799" cy="812700"/>
          </a:xfrm>
          <a:prstGeom prst="rect">
            <a:avLst/>
          </a:prstGeom>
          <a:noFill/>
          <a:ln>
            <a:noFill/>
          </a:ln>
        </p:spPr>
        <p:txBody>
          <a:bodyPr anchorCtr="0" anchor="t" bIns="91425" lIns="91425" rIns="91425" tIns="91425">
            <a:noAutofit/>
          </a:bodyPr>
          <a:lstStyle/>
          <a:p>
            <a:pPr lvl="0" rtl="0">
              <a:spcBef>
                <a:spcPts val="0"/>
              </a:spcBef>
              <a:buNone/>
            </a:pPr>
            <a:r>
              <a:rPr lang="en-US" sz="4800">
                <a:solidFill>
                  <a:srgbClr val="FFFFFF"/>
                </a:solidFill>
                <a:latin typeface="Ubuntu"/>
                <a:ea typeface="Ubuntu"/>
                <a:cs typeface="Ubuntu"/>
                <a:sym typeface="Ubuntu"/>
              </a:rPr>
              <a:t>Clarity </a:t>
            </a:r>
          </a:p>
        </p:txBody>
      </p:sp>
      <p:sp>
        <p:nvSpPr>
          <p:cNvPr id="39" name="Shape 39"/>
          <p:cNvSpPr txBox="1"/>
          <p:nvPr/>
        </p:nvSpPr>
        <p:spPr>
          <a:xfrm>
            <a:off x="4952000" y="4270950"/>
            <a:ext cx="3643499" cy="649199"/>
          </a:xfrm>
          <a:prstGeom prst="rect">
            <a:avLst/>
          </a:prstGeom>
          <a:noFill/>
          <a:ln>
            <a:noFill/>
          </a:ln>
        </p:spPr>
        <p:txBody>
          <a:bodyPr anchorCtr="0" anchor="t" bIns="91425" lIns="91425" rIns="91425" tIns="91425">
            <a:noAutofit/>
          </a:bodyPr>
          <a:lstStyle/>
          <a:p>
            <a:pPr lvl="0" rtl="0" algn="r">
              <a:spcBef>
                <a:spcPts val="0"/>
              </a:spcBef>
              <a:buNone/>
            </a:pPr>
            <a:r>
              <a:rPr lang="en-US" sz="3600">
                <a:solidFill>
                  <a:srgbClr val="FFFFFF"/>
                </a:solidFill>
                <a:latin typeface="Ubuntu"/>
                <a:ea typeface="Ubuntu"/>
                <a:cs typeface="Ubuntu"/>
                <a:sym typeface="Ubuntu"/>
              </a:rPr>
              <a:t>Forgiveness </a:t>
            </a:r>
          </a:p>
        </p:txBody>
      </p:sp>
      <p:sp>
        <p:nvSpPr>
          <p:cNvPr id="40" name="Shape 40"/>
          <p:cNvSpPr txBox="1"/>
          <p:nvPr/>
        </p:nvSpPr>
        <p:spPr>
          <a:xfrm>
            <a:off x="2212575" y="4818175"/>
            <a:ext cx="6275399" cy="649199"/>
          </a:xfrm>
          <a:prstGeom prst="rect">
            <a:avLst/>
          </a:prstGeom>
          <a:noFill/>
          <a:ln>
            <a:noFill/>
          </a:ln>
        </p:spPr>
        <p:txBody>
          <a:bodyPr anchorCtr="0" anchor="t" bIns="91425" lIns="91425" rIns="91425" tIns="91425">
            <a:noAutofit/>
          </a:bodyPr>
          <a:lstStyle/>
          <a:p>
            <a:pPr lvl="0" rtl="0">
              <a:spcBef>
                <a:spcPts val="0"/>
              </a:spcBef>
              <a:buNone/>
            </a:pPr>
            <a:r>
              <a:rPr lang="en-US" sz="3400">
                <a:solidFill>
                  <a:srgbClr val="FFFFFF"/>
                </a:solidFill>
                <a:latin typeface="Ubuntu"/>
                <a:ea typeface="Ubuntu"/>
                <a:cs typeface="Ubuntu"/>
                <a:sym typeface="Ubuntu"/>
              </a:rPr>
              <a:t>Aesthetics &amp; Usability</a:t>
            </a:r>
          </a:p>
        </p:txBody>
      </p:sp>
      <p:sp>
        <p:nvSpPr>
          <p:cNvPr id="41" name="Shape 41"/>
          <p:cNvSpPr txBox="1"/>
          <p:nvPr/>
        </p:nvSpPr>
        <p:spPr>
          <a:xfrm rot="-5400000">
            <a:off x="187075" y="4548049"/>
            <a:ext cx="2156400" cy="1685700"/>
          </a:xfrm>
          <a:prstGeom prst="rect">
            <a:avLst/>
          </a:prstGeom>
          <a:noFill/>
          <a:ln>
            <a:noFill/>
          </a:ln>
        </p:spPr>
        <p:txBody>
          <a:bodyPr anchorCtr="0" anchor="t" bIns="91425" lIns="91425" rIns="91425" tIns="91425">
            <a:noAutofit/>
          </a:bodyPr>
          <a:lstStyle/>
          <a:p>
            <a:pPr lvl="0" rtl="0">
              <a:spcBef>
                <a:spcPts val="0"/>
              </a:spcBef>
              <a:buNone/>
            </a:pPr>
            <a:r>
              <a:rPr lang="en-US" sz="9600">
                <a:solidFill>
                  <a:srgbClr val="FFFFFF"/>
                </a:solidFill>
                <a:latin typeface="Ubuntu"/>
                <a:ea typeface="Ubuntu"/>
                <a:cs typeface="Ubuntu"/>
                <a:sym typeface="Ubuntu"/>
              </a:rPr>
              <a:t>KIS</a:t>
            </a:r>
          </a:p>
        </p:txBody>
      </p:sp>
      <p:sp>
        <p:nvSpPr>
          <p:cNvPr id="42" name="Shape 42"/>
          <p:cNvSpPr txBox="1"/>
          <p:nvPr/>
        </p:nvSpPr>
        <p:spPr>
          <a:xfrm>
            <a:off x="1684625" y="5517800"/>
            <a:ext cx="6986999" cy="812700"/>
          </a:xfrm>
          <a:prstGeom prst="rect">
            <a:avLst/>
          </a:prstGeom>
          <a:noFill/>
          <a:ln>
            <a:noFill/>
          </a:ln>
        </p:spPr>
        <p:txBody>
          <a:bodyPr anchorCtr="0" anchor="t" bIns="91425" lIns="91425" rIns="91425" tIns="91425">
            <a:noAutofit/>
          </a:bodyPr>
          <a:lstStyle/>
          <a:p>
            <a:pPr lvl="0" rtl="0" algn="r">
              <a:spcBef>
                <a:spcPts val="0"/>
              </a:spcBef>
              <a:buNone/>
            </a:pPr>
            <a:r>
              <a:rPr b="1" lang="en-US" sz="5200">
                <a:solidFill>
                  <a:srgbClr val="FFFFFF"/>
                </a:solidFill>
                <a:latin typeface="Ubuntu"/>
                <a:ea typeface="Ubuntu"/>
                <a:cs typeface="Ubuntu"/>
                <a:sym typeface="Ubuntu"/>
              </a:rPr>
              <a:t>Don't make me think</a:t>
            </a:r>
          </a:p>
        </p:txBody>
      </p:sp>
      <p:sp>
        <p:nvSpPr>
          <p:cNvPr id="43" name="Shape 43"/>
          <p:cNvSpPr txBox="1"/>
          <p:nvPr/>
        </p:nvSpPr>
        <p:spPr>
          <a:xfrm>
            <a:off x="2986900" y="3495125"/>
            <a:ext cx="5608500" cy="649199"/>
          </a:xfrm>
          <a:prstGeom prst="rect">
            <a:avLst/>
          </a:prstGeom>
          <a:noFill/>
          <a:ln>
            <a:noFill/>
          </a:ln>
        </p:spPr>
        <p:txBody>
          <a:bodyPr anchorCtr="0" anchor="t" bIns="91425" lIns="91425" rIns="91425" tIns="91425">
            <a:noAutofit/>
          </a:bodyPr>
          <a:lstStyle/>
          <a:p>
            <a:pPr lvl="0" rtl="0" algn="r">
              <a:spcBef>
                <a:spcPts val="0"/>
              </a:spcBef>
              <a:buNone/>
            </a:pPr>
            <a:r>
              <a:rPr lang="en-US" sz="4800">
                <a:solidFill>
                  <a:srgbClr val="FFFFFF"/>
                </a:solidFill>
                <a:latin typeface="Ubuntu"/>
                <a:ea typeface="Ubuntu"/>
                <a:cs typeface="Ubuntu"/>
                <a:sym typeface="Ubuntu"/>
              </a:rPr>
              <a:t>User Control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nvSpPr>
        <p:spPr>
          <a:xfrm>
            <a:off x="0"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Better UX </a:t>
            </a:r>
          </a:p>
        </p:txBody>
      </p:sp>
      <p:sp>
        <p:nvSpPr>
          <p:cNvPr id="130" name="Shape 130"/>
          <p:cNvSpPr txBox="1"/>
          <p:nvPr/>
        </p:nvSpPr>
        <p:spPr>
          <a:xfrm>
            <a:off x="6409000" y="542475"/>
            <a:ext cx="511799" cy="651599"/>
          </a:xfrm>
          <a:prstGeom prst="rect">
            <a:avLst/>
          </a:prstGeom>
          <a:noFill/>
          <a:ln>
            <a:noFill/>
          </a:ln>
        </p:spPr>
        <p:txBody>
          <a:bodyPr anchorCtr="0" anchor="ctr" bIns="91425" lIns="91425" rIns="91425" tIns="91425">
            <a:noAutofit/>
          </a:bodyPr>
          <a:lstStyle/>
          <a:p>
            <a:pPr lvl="0" rtl="0" algn="ctr">
              <a:spcBef>
                <a:spcPts val="0"/>
              </a:spcBef>
              <a:buNone/>
            </a:pPr>
            <a:r>
              <a:rPr lang="en-US" sz="4800">
                <a:solidFill>
                  <a:schemeClr val="accent1"/>
                </a:solidFill>
                <a:latin typeface="Ubuntu"/>
                <a:ea typeface="Ubuntu"/>
                <a:cs typeface="Ubuntu"/>
                <a:sym typeface="Ubuntu"/>
              </a:rPr>
              <a:t>=</a:t>
            </a:r>
          </a:p>
        </p:txBody>
      </p:sp>
      <p:grpSp>
        <p:nvGrpSpPr>
          <p:cNvPr id="131" name="Shape 131"/>
          <p:cNvGrpSpPr/>
          <p:nvPr/>
        </p:nvGrpSpPr>
        <p:grpSpPr>
          <a:xfrm>
            <a:off x="8464500" y="6178500"/>
            <a:ext cx="679500" cy="679500"/>
            <a:chOff x="8464500" y="6178500"/>
            <a:chExt cx="679500" cy="679500"/>
          </a:xfrm>
        </p:grpSpPr>
        <p:sp>
          <p:nvSpPr>
            <p:cNvPr id="132" name="Shape 132"/>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133" name="Shape 133"/>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134" name="Shape 134"/>
          <p:cNvSpPr txBox="1"/>
          <p:nvPr/>
        </p:nvSpPr>
        <p:spPr>
          <a:xfrm>
            <a:off x="1360525" y="5262225"/>
            <a:ext cx="6122099" cy="1023300"/>
          </a:xfrm>
          <a:prstGeom prst="rect">
            <a:avLst/>
          </a:prstGeom>
          <a:noFill/>
          <a:ln>
            <a:noFill/>
          </a:ln>
        </p:spPr>
        <p:txBody>
          <a:bodyPr anchorCtr="0" anchor="ctr" bIns="91425" lIns="91425" rIns="91425" tIns="91425">
            <a:noAutofit/>
          </a:bodyPr>
          <a:lstStyle/>
          <a:p>
            <a:pPr lvl="0" rtl="0" algn="ctr">
              <a:spcBef>
                <a:spcPts val="0"/>
              </a:spcBef>
              <a:buNone/>
            </a:pPr>
            <a:r>
              <a:rPr lang="en-US" sz="9600">
                <a:solidFill>
                  <a:srgbClr val="3C78D8"/>
                </a:solidFill>
                <a:latin typeface="Ubuntu"/>
                <a:ea typeface="Ubuntu"/>
                <a:cs typeface="Ubuntu"/>
                <a:sym typeface="Ubuntu"/>
              </a:rPr>
              <a:t>I Want it !</a:t>
            </a:r>
          </a:p>
        </p:txBody>
      </p:sp>
      <p:sp>
        <p:nvSpPr>
          <p:cNvPr id="135" name="Shape 135"/>
          <p:cNvSpPr txBox="1"/>
          <p:nvPr/>
        </p:nvSpPr>
        <p:spPr>
          <a:xfrm>
            <a:off x="0" y="1324625"/>
            <a:ext cx="9144000"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Benefits are</a:t>
            </a:r>
          </a:p>
        </p:txBody>
      </p:sp>
      <p:grpSp>
        <p:nvGrpSpPr>
          <p:cNvPr id="136" name="Shape 136"/>
          <p:cNvGrpSpPr/>
          <p:nvPr/>
        </p:nvGrpSpPr>
        <p:grpSpPr>
          <a:xfrm>
            <a:off x="328374" y="1961550"/>
            <a:ext cx="8186400" cy="3296249"/>
            <a:chOff x="328374" y="1961550"/>
            <a:chExt cx="8186400" cy="3296249"/>
          </a:xfrm>
        </p:grpSpPr>
        <p:sp>
          <p:nvSpPr>
            <p:cNvPr id="137" name="Shape 137"/>
            <p:cNvSpPr/>
            <p:nvPr/>
          </p:nvSpPr>
          <p:spPr>
            <a:xfrm rot="10800000">
              <a:off x="328374" y="2027546"/>
              <a:ext cx="8186400" cy="2772000"/>
            </a:xfrm>
            <a:prstGeom prst="triangle">
              <a:avLst>
                <a:gd fmla="val 50171" name="adj"/>
              </a:avLst>
            </a:prstGeom>
            <a:solidFill>
              <a:srgbClr val="3C78D8"/>
            </a:solidFill>
            <a:ln>
              <a:noFill/>
            </a:ln>
          </p:spPr>
          <p:txBody>
            <a:bodyPr anchorCtr="0" anchor="ctr" bIns="91425" lIns="91425" rIns="91425" tIns="91425">
              <a:noAutofit/>
            </a:bodyPr>
            <a:lstStyle/>
            <a:p>
              <a:pPr lvl="0">
                <a:spcBef>
                  <a:spcPts val="0"/>
                </a:spcBef>
                <a:buNone/>
              </a:pPr>
              <a:r>
                <a:t/>
              </a:r>
              <a:endParaRPr/>
            </a:p>
          </p:txBody>
        </p:sp>
        <p:sp>
          <p:nvSpPr>
            <p:cNvPr id="138" name="Shape 138"/>
            <p:cNvSpPr txBox="1"/>
            <p:nvPr/>
          </p:nvSpPr>
          <p:spPr>
            <a:xfrm>
              <a:off x="1358550" y="3357375"/>
              <a:ext cx="61220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Ubuntu"/>
                  <a:ea typeface="Ubuntu"/>
                  <a:cs typeface="Ubuntu"/>
                  <a:sym typeface="Ubuntu"/>
                </a:rPr>
                <a:t>User satisfaction</a:t>
              </a:r>
            </a:p>
          </p:txBody>
        </p:sp>
        <p:sp>
          <p:nvSpPr>
            <p:cNvPr id="139" name="Shape 139"/>
            <p:cNvSpPr txBox="1"/>
            <p:nvPr/>
          </p:nvSpPr>
          <p:spPr>
            <a:xfrm>
              <a:off x="2978250" y="3919350"/>
              <a:ext cx="2882700" cy="651599"/>
            </a:xfrm>
            <a:prstGeom prst="rect">
              <a:avLst/>
            </a:prstGeom>
            <a:noFill/>
            <a:ln>
              <a:noFill/>
            </a:ln>
          </p:spPr>
          <p:txBody>
            <a:bodyPr anchorCtr="0" anchor="ctr" bIns="91425" lIns="91425" rIns="91425" tIns="91425">
              <a:noAutofit/>
            </a:bodyPr>
            <a:lstStyle/>
            <a:p>
              <a:pPr lvl="0" rtl="0" algn="ctr">
                <a:spcBef>
                  <a:spcPts val="0"/>
                </a:spcBef>
                <a:buNone/>
              </a:pPr>
              <a:r>
                <a:rPr lang="en-US" sz="4800">
                  <a:solidFill>
                    <a:schemeClr val="lt1"/>
                  </a:solidFill>
                  <a:latin typeface="Ubuntu"/>
                  <a:ea typeface="Ubuntu"/>
                  <a:cs typeface="Ubuntu"/>
                  <a:sym typeface="Ubuntu"/>
                </a:rPr>
                <a:t>=</a:t>
              </a:r>
            </a:p>
          </p:txBody>
        </p:sp>
        <p:sp>
          <p:nvSpPr>
            <p:cNvPr id="140" name="Shape 140"/>
            <p:cNvSpPr txBox="1"/>
            <p:nvPr/>
          </p:nvSpPr>
          <p:spPr>
            <a:xfrm>
              <a:off x="4357451" y="2662075"/>
              <a:ext cx="27311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Ubuntu"/>
                  <a:ea typeface="Ubuntu"/>
                  <a:cs typeface="Ubuntu"/>
                  <a:sym typeface="Ubuntu"/>
                </a:rPr>
                <a:t>High efficiency</a:t>
              </a:r>
            </a:p>
          </p:txBody>
        </p:sp>
        <p:sp>
          <p:nvSpPr>
            <p:cNvPr id="141" name="Shape 141"/>
            <p:cNvSpPr txBox="1"/>
            <p:nvPr/>
          </p:nvSpPr>
          <p:spPr>
            <a:xfrm>
              <a:off x="5031825" y="1961550"/>
              <a:ext cx="31226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Ubuntu"/>
                  <a:ea typeface="Ubuntu"/>
                  <a:cs typeface="Ubuntu"/>
                  <a:sym typeface="Ubuntu"/>
                </a:rPr>
                <a:t>High performance</a:t>
              </a:r>
            </a:p>
          </p:txBody>
        </p:sp>
        <p:sp>
          <p:nvSpPr>
            <p:cNvPr id="142" name="Shape 142"/>
            <p:cNvSpPr txBox="1"/>
            <p:nvPr/>
          </p:nvSpPr>
          <p:spPr>
            <a:xfrm>
              <a:off x="785450" y="1966785"/>
              <a:ext cx="20630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Ubuntu"/>
                  <a:ea typeface="Ubuntu"/>
                  <a:cs typeface="Ubuntu"/>
                  <a:sym typeface="Ubuntu"/>
                </a:rPr>
                <a:t>Easy to use</a:t>
              </a:r>
            </a:p>
          </p:txBody>
        </p:sp>
        <p:sp>
          <p:nvSpPr>
            <p:cNvPr id="143" name="Shape 143"/>
            <p:cNvSpPr txBox="1"/>
            <p:nvPr/>
          </p:nvSpPr>
          <p:spPr>
            <a:xfrm>
              <a:off x="2726900" y="1966775"/>
              <a:ext cx="2589600"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Ubuntu"/>
                  <a:ea typeface="Ubuntu"/>
                  <a:cs typeface="Ubuntu"/>
                  <a:sym typeface="Ubuntu"/>
                </a:rPr>
                <a:t>User friendly</a:t>
              </a:r>
            </a:p>
          </p:txBody>
        </p:sp>
        <p:sp>
          <p:nvSpPr>
            <p:cNvPr id="144" name="Shape 144"/>
            <p:cNvSpPr txBox="1"/>
            <p:nvPr/>
          </p:nvSpPr>
          <p:spPr>
            <a:xfrm>
              <a:off x="1839325" y="2662075"/>
              <a:ext cx="27551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Ubuntu"/>
                  <a:ea typeface="Ubuntu"/>
                  <a:cs typeface="Ubuntu"/>
                  <a:sym typeface="Ubuntu"/>
                </a:rPr>
                <a:t>Better usability</a:t>
              </a:r>
            </a:p>
          </p:txBody>
        </p:sp>
        <p:sp>
          <p:nvSpPr>
            <p:cNvPr id="145" name="Shape 145"/>
            <p:cNvSpPr txBox="1"/>
            <p:nvPr/>
          </p:nvSpPr>
          <p:spPr>
            <a:xfrm>
              <a:off x="1752600" y="4912200"/>
              <a:ext cx="3122699" cy="345599"/>
            </a:xfrm>
            <a:prstGeom prst="rect">
              <a:avLst/>
            </a:prstGeom>
            <a:noFill/>
            <a:ln>
              <a:noFill/>
            </a:ln>
          </p:spPr>
          <p:txBody>
            <a:bodyPr anchorCtr="0" anchor="ctr" bIns="91425" lIns="91425" rIns="91425" tIns="91425">
              <a:noAutofit/>
            </a:bodyPr>
            <a:lstStyle/>
            <a:p>
              <a:pPr lvl="0" rtl="0">
                <a:spcBef>
                  <a:spcPts val="0"/>
                </a:spcBef>
                <a:buNone/>
              </a:pPr>
              <a:r>
                <a:rPr lang="en-US" sz="2400">
                  <a:solidFill>
                    <a:srgbClr val="999999"/>
                  </a:solidFill>
                  <a:latin typeface="Ubuntu"/>
                  <a:ea typeface="Ubuntu"/>
                  <a:cs typeface="Ubuntu"/>
                  <a:sym typeface="Ubuntu"/>
                </a:rPr>
                <a:t>Jaxon Daniels says:</a:t>
              </a:r>
            </a:p>
          </p:txBody>
        </p:sp>
      </p:grpSp>
      <p:sp>
        <p:nvSpPr>
          <p:cNvPr id="146" name="Shape 146"/>
          <p:cNvSpPr txBox="1"/>
          <p:nvPr/>
        </p:nvSpPr>
        <p:spPr>
          <a:xfrm>
            <a:off x="2464600" y="3309950"/>
            <a:ext cx="1371599" cy="1599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8" name="Shape 938"/>
        <p:cNvGrpSpPr/>
        <p:nvPr/>
      </p:nvGrpSpPr>
      <p:grpSpPr>
        <a:xfrm>
          <a:off x="0" y="0"/>
          <a:ext cx="0" cy="0"/>
          <a:chOff x="0" y="0"/>
          <a:chExt cx="0" cy="0"/>
        </a:xfrm>
      </p:grpSpPr>
      <p:pic>
        <p:nvPicPr>
          <p:cNvPr id="939" name="Shape 939"/>
          <p:cNvPicPr preferRelativeResize="0"/>
          <p:nvPr/>
        </p:nvPicPr>
        <p:blipFill>
          <a:blip r:embed="rId3">
            <a:alphaModFix/>
          </a:blip>
          <a:stretch>
            <a:fillRect/>
          </a:stretch>
        </p:blipFill>
        <p:spPr>
          <a:xfrm>
            <a:off x="1218850" y="1052500"/>
            <a:ext cx="6758325" cy="5188677"/>
          </a:xfrm>
          <a:prstGeom prst="rect">
            <a:avLst/>
          </a:prstGeom>
          <a:noFill/>
          <a:ln>
            <a:noFill/>
          </a:ln>
        </p:spPr>
      </p:pic>
      <p:sp>
        <p:nvSpPr>
          <p:cNvPr id="940" name="Shape 940"/>
          <p:cNvSpPr txBox="1"/>
          <p:nvPr/>
        </p:nvSpPr>
        <p:spPr>
          <a:xfrm>
            <a:off x="0" y="0"/>
            <a:ext cx="5106300" cy="812999"/>
          </a:xfrm>
          <a:prstGeom prst="rect">
            <a:avLst/>
          </a:prstGeom>
          <a:noFill/>
          <a:ln>
            <a:noFill/>
          </a:ln>
        </p:spPr>
        <p:txBody>
          <a:bodyPr anchorCtr="0" anchor="t" bIns="91425" lIns="91425" rIns="91425" tIns="91425">
            <a:noAutofit/>
          </a:bodyPr>
          <a:lstStyle/>
          <a:p>
            <a:pPr lvl="0">
              <a:spcBef>
                <a:spcPts val="0"/>
              </a:spcBef>
              <a:buNone/>
            </a:pPr>
            <a:r>
              <a:rPr lang="en-US" sz="3600">
                <a:latin typeface="Comic Sans MS"/>
                <a:ea typeface="Comic Sans MS"/>
                <a:cs typeface="Comic Sans MS"/>
                <a:sym typeface="Comic Sans MS"/>
              </a:rPr>
              <a:t>Too much data</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4" name="Shape 944"/>
        <p:cNvGrpSpPr/>
        <p:nvPr/>
      </p:nvGrpSpPr>
      <p:grpSpPr>
        <a:xfrm>
          <a:off x="0" y="0"/>
          <a:ext cx="0" cy="0"/>
          <a:chOff x="0" y="0"/>
          <a:chExt cx="0" cy="0"/>
        </a:xfrm>
      </p:grpSpPr>
      <p:pic>
        <p:nvPicPr>
          <p:cNvPr id="945" name="Shape 945"/>
          <p:cNvPicPr preferRelativeResize="0"/>
          <p:nvPr/>
        </p:nvPicPr>
        <p:blipFill>
          <a:blip r:embed="rId3">
            <a:alphaModFix/>
          </a:blip>
          <a:stretch>
            <a:fillRect/>
          </a:stretch>
        </p:blipFill>
        <p:spPr>
          <a:xfrm>
            <a:off x="1166800" y="1052493"/>
            <a:ext cx="6810374" cy="5229505"/>
          </a:xfrm>
          <a:prstGeom prst="rect">
            <a:avLst/>
          </a:prstGeom>
          <a:noFill/>
          <a:ln>
            <a:noFill/>
          </a:ln>
        </p:spPr>
      </p:pic>
      <p:sp>
        <p:nvSpPr>
          <p:cNvPr id="946" name="Shape 946"/>
          <p:cNvSpPr txBox="1"/>
          <p:nvPr/>
        </p:nvSpPr>
        <p:spPr>
          <a:xfrm>
            <a:off x="1001775" y="223250"/>
            <a:ext cx="4207500" cy="624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947" name="Shape 947"/>
          <p:cNvSpPr txBox="1"/>
          <p:nvPr/>
        </p:nvSpPr>
        <p:spPr>
          <a:xfrm>
            <a:off x="0" y="0"/>
            <a:ext cx="4934399" cy="778499"/>
          </a:xfrm>
          <a:prstGeom prst="rect">
            <a:avLst/>
          </a:prstGeom>
          <a:noFill/>
          <a:ln>
            <a:noFill/>
          </a:ln>
        </p:spPr>
        <p:txBody>
          <a:bodyPr anchorCtr="0" anchor="t" bIns="91425" lIns="91425" rIns="91425" tIns="91425">
            <a:noAutofit/>
          </a:bodyPr>
          <a:lstStyle/>
          <a:p>
            <a:pPr lvl="0">
              <a:spcBef>
                <a:spcPts val="0"/>
              </a:spcBef>
              <a:buNone/>
            </a:pPr>
            <a:r>
              <a:rPr lang="en-US" sz="3600">
                <a:latin typeface="Comic Sans MS"/>
                <a:ea typeface="Comic Sans MS"/>
                <a:cs typeface="Comic Sans MS"/>
                <a:sym typeface="Comic Sans MS"/>
              </a:rPr>
              <a:t>Confusing information</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1" name="Shape 951"/>
        <p:cNvGrpSpPr/>
        <p:nvPr/>
      </p:nvGrpSpPr>
      <p:grpSpPr>
        <a:xfrm>
          <a:off x="0" y="0"/>
          <a:ext cx="0" cy="0"/>
          <a:chOff x="0" y="0"/>
          <a:chExt cx="0" cy="0"/>
        </a:xfrm>
      </p:grpSpPr>
      <p:pic>
        <p:nvPicPr>
          <p:cNvPr id="952" name="Shape 952"/>
          <p:cNvPicPr preferRelativeResize="0"/>
          <p:nvPr/>
        </p:nvPicPr>
        <p:blipFill>
          <a:blip r:embed="rId3">
            <a:alphaModFix/>
          </a:blip>
          <a:stretch>
            <a:fillRect/>
          </a:stretch>
        </p:blipFill>
        <p:spPr>
          <a:xfrm>
            <a:off x="1166800" y="1052500"/>
            <a:ext cx="6810375" cy="4752975"/>
          </a:xfrm>
          <a:prstGeom prst="rect">
            <a:avLst/>
          </a:prstGeom>
          <a:noFill/>
          <a:ln>
            <a:noFill/>
          </a:ln>
        </p:spPr>
      </p:pic>
      <p:sp>
        <p:nvSpPr>
          <p:cNvPr id="953" name="Shape 953"/>
          <p:cNvSpPr txBox="1"/>
          <p:nvPr/>
        </p:nvSpPr>
        <p:spPr>
          <a:xfrm>
            <a:off x="0" y="0"/>
            <a:ext cx="4934399" cy="778499"/>
          </a:xfrm>
          <a:prstGeom prst="rect">
            <a:avLst/>
          </a:prstGeom>
          <a:noFill/>
          <a:ln>
            <a:noFill/>
          </a:ln>
        </p:spPr>
        <p:txBody>
          <a:bodyPr anchorCtr="0" anchor="t" bIns="91425" lIns="91425" rIns="91425" tIns="91425">
            <a:noAutofit/>
          </a:bodyPr>
          <a:lstStyle/>
          <a:p>
            <a:pPr lvl="0" rtl="0">
              <a:spcBef>
                <a:spcPts val="0"/>
              </a:spcBef>
              <a:buNone/>
            </a:pPr>
            <a:r>
              <a:rPr lang="en-US" sz="3600">
                <a:latin typeface="Comic Sans MS"/>
                <a:ea typeface="Comic Sans MS"/>
                <a:cs typeface="Comic Sans MS"/>
                <a:sym typeface="Comic Sans MS"/>
              </a:rPr>
              <a:t>Inconsistency</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7" name="Shape 957"/>
        <p:cNvGrpSpPr/>
        <p:nvPr/>
      </p:nvGrpSpPr>
      <p:grpSpPr>
        <a:xfrm>
          <a:off x="0" y="0"/>
          <a:ext cx="0" cy="0"/>
          <a:chOff x="0" y="0"/>
          <a:chExt cx="0" cy="0"/>
        </a:xfrm>
      </p:grpSpPr>
      <p:sp>
        <p:nvSpPr>
          <p:cNvPr id="958" name="Shape 958"/>
          <p:cNvSpPr txBox="1"/>
          <p:nvPr/>
        </p:nvSpPr>
        <p:spPr>
          <a:xfrm>
            <a:off x="25" y="1384300"/>
            <a:ext cx="9144000" cy="4103099"/>
          </a:xfrm>
          <a:prstGeom prst="rect">
            <a:avLst/>
          </a:prstGeom>
          <a:noFill/>
          <a:ln>
            <a:noFill/>
          </a:ln>
        </p:spPr>
        <p:txBody>
          <a:bodyPr anchorCtr="0" anchor="ctr" bIns="91425" lIns="91425" rIns="91425" tIns="91425">
            <a:noAutofit/>
          </a:bodyPr>
          <a:lstStyle/>
          <a:p>
            <a:pPr lvl="0" rtl="0" algn="ctr">
              <a:spcBef>
                <a:spcPts val="0"/>
              </a:spcBef>
              <a:buNone/>
            </a:pPr>
            <a:r>
              <a:rPr lang="en-US" sz="40000">
                <a:solidFill>
                  <a:srgbClr val="999999"/>
                </a:solidFill>
              </a:rPr>
              <a:t>11</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pic>
        <p:nvPicPr>
          <p:cNvPr id="963" name="Shape 963"/>
          <p:cNvPicPr preferRelativeResize="0"/>
          <p:nvPr/>
        </p:nvPicPr>
        <p:blipFill>
          <a:blip r:embed="rId3">
            <a:alphaModFix/>
          </a:blip>
          <a:stretch>
            <a:fillRect/>
          </a:stretch>
        </p:blipFill>
        <p:spPr>
          <a:xfrm>
            <a:off x="1024525" y="2104075"/>
            <a:ext cx="7044051" cy="3823999"/>
          </a:xfrm>
          <a:prstGeom prst="rect">
            <a:avLst/>
          </a:prstGeom>
          <a:noFill/>
          <a:ln>
            <a:noFill/>
          </a:ln>
        </p:spPr>
      </p:pic>
      <p:sp>
        <p:nvSpPr>
          <p:cNvPr id="964" name="Shape 964"/>
          <p:cNvSpPr txBox="1"/>
          <p:nvPr/>
        </p:nvSpPr>
        <p:spPr>
          <a:xfrm>
            <a:off x="0" y="381000"/>
            <a:ext cx="9144000" cy="10674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Pay аttention to detail!</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968" name="Shape 968"/>
        <p:cNvGrpSpPr/>
        <p:nvPr/>
      </p:nvGrpSpPr>
      <p:grpSpPr>
        <a:xfrm>
          <a:off x="0" y="0"/>
          <a:ext cx="0" cy="0"/>
          <a:chOff x="0" y="0"/>
          <a:chExt cx="0" cy="0"/>
        </a:xfrm>
      </p:grpSpPr>
      <p:sp>
        <p:nvSpPr>
          <p:cNvPr id="969" name="Shape 969"/>
          <p:cNvSpPr txBox="1"/>
          <p:nvPr>
            <p:ph type="ctrTitle"/>
          </p:nvPr>
        </p:nvSpPr>
        <p:spPr>
          <a:xfrm>
            <a:off x="0" y="2877600"/>
            <a:ext cx="9144000" cy="1102799"/>
          </a:xfrm>
          <a:prstGeom prst="rect">
            <a:avLst/>
          </a:prstGeom>
        </p:spPr>
        <p:txBody>
          <a:bodyPr anchorCtr="0" anchor="b" bIns="91425" lIns="91425" rIns="91425" tIns="91425">
            <a:noAutofit/>
          </a:bodyPr>
          <a:lstStyle/>
          <a:p>
            <a:pPr lvl="0">
              <a:spcBef>
                <a:spcPts val="0"/>
              </a:spcBef>
              <a:buNone/>
            </a:pPr>
            <a:r>
              <a:rPr b="0" lang="en-US" sz="6000">
                <a:solidFill>
                  <a:schemeClr val="lt1"/>
                </a:solidFill>
                <a:latin typeface="Ubuntu"/>
                <a:ea typeface="Ubuntu"/>
                <a:cs typeface="Ubuntu"/>
                <a:sym typeface="Ubuntu"/>
              </a:rPr>
              <a:t>?</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973" name="Shape 973"/>
        <p:cNvGrpSpPr/>
        <p:nvPr/>
      </p:nvGrpSpPr>
      <p:grpSpPr>
        <a:xfrm>
          <a:off x="0" y="0"/>
          <a:ext cx="0" cy="0"/>
          <a:chOff x="0" y="0"/>
          <a:chExt cx="0" cy="0"/>
        </a:xfrm>
      </p:grpSpPr>
      <p:sp>
        <p:nvSpPr>
          <p:cNvPr id="974" name="Shape 974"/>
          <p:cNvSpPr txBox="1"/>
          <p:nvPr/>
        </p:nvSpPr>
        <p:spPr>
          <a:xfrm>
            <a:off x="3808075" y="5680050"/>
            <a:ext cx="1566299" cy="384299"/>
          </a:xfrm>
          <a:prstGeom prst="rect">
            <a:avLst/>
          </a:prstGeom>
          <a:noFill/>
          <a:ln>
            <a:noFill/>
          </a:ln>
        </p:spPr>
        <p:txBody>
          <a:bodyPr anchorCtr="0" anchor="ctr" bIns="91425" lIns="91425" rIns="91425" tIns="91425">
            <a:noAutofit/>
          </a:bodyPr>
          <a:lstStyle/>
          <a:p>
            <a:pPr lvl="0" rtl="0" algn="r">
              <a:spcBef>
                <a:spcPts val="0"/>
              </a:spcBef>
              <a:buNone/>
            </a:pPr>
            <a:r>
              <a:rPr lang="en-US" sz="1000">
                <a:solidFill>
                  <a:srgbClr val="FFFFFF"/>
                </a:solidFill>
              </a:rPr>
              <a:t>Vesselin Dochkov</a:t>
            </a:r>
          </a:p>
          <a:p>
            <a:pPr lvl="0" rtl="0" algn="r">
              <a:spcBef>
                <a:spcPts val="0"/>
              </a:spcBef>
              <a:buNone/>
            </a:pPr>
            <a:r>
              <a:rPr lang="en-US" sz="1000">
                <a:solidFill>
                  <a:srgbClr val="FFFFFF"/>
                </a:solidFill>
              </a:rPr>
              <a:t>Georgi Atanasov</a:t>
            </a:r>
          </a:p>
        </p:txBody>
      </p:sp>
      <p:sp>
        <p:nvSpPr>
          <p:cNvPr id="975" name="Shape 975"/>
          <p:cNvSpPr txBox="1"/>
          <p:nvPr/>
        </p:nvSpPr>
        <p:spPr>
          <a:xfrm>
            <a:off x="3149450" y="5689450"/>
            <a:ext cx="1119300" cy="242699"/>
          </a:xfrm>
          <a:prstGeom prst="rect">
            <a:avLst/>
          </a:prstGeom>
          <a:noFill/>
          <a:ln>
            <a:noFill/>
          </a:ln>
        </p:spPr>
        <p:txBody>
          <a:bodyPr anchorCtr="0" anchor="ctr" bIns="91425" lIns="91425" rIns="91425" tIns="91425">
            <a:noAutofit/>
          </a:bodyPr>
          <a:lstStyle/>
          <a:p>
            <a:pPr lvl="0" rtl="0" algn="r">
              <a:spcBef>
                <a:spcPts val="0"/>
              </a:spcBef>
              <a:buNone/>
            </a:pPr>
            <a:r>
              <a:rPr lang="en-US" sz="1000">
                <a:solidFill>
                  <a:srgbClr val="999999"/>
                </a:solidFill>
              </a:rPr>
              <a:t>Thanks to:</a:t>
            </a:r>
          </a:p>
        </p:txBody>
      </p:sp>
      <p:sp>
        <p:nvSpPr>
          <p:cNvPr id="976" name="Shape 976"/>
          <p:cNvSpPr txBox="1"/>
          <p:nvPr/>
        </p:nvSpPr>
        <p:spPr>
          <a:xfrm>
            <a:off x="3884275" y="5997150"/>
            <a:ext cx="1531799" cy="317100"/>
          </a:xfrm>
          <a:prstGeom prst="rect">
            <a:avLst/>
          </a:prstGeom>
          <a:noFill/>
          <a:ln>
            <a:noFill/>
          </a:ln>
        </p:spPr>
        <p:txBody>
          <a:bodyPr anchorCtr="0" anchor="ctr" bIns="91425" lIns="91425" rIns="91425" tIns="91425">
            <a:noAutofit/>
          </a:bodyPr>
          <a:lstStyle/>
          <a:p>
            <a:pPr lvl="0" rtl="0" algn="r">
              <a:spcBef>
                <a:spcPts val="0"/>
              </a:spcBef>
              <a:buNone/>
            </a:pPr>
            <a:r>
              <a:rPr lang="en-US" sz="1000">
                <a:solidFill>
                  <a:srgbClr val="999999"/>
                </a:solidFill>
              </a:rPr>
              <a:t>a.k.a - xLabs Team</a:t>
            </a:r>
          </a:p>
        </p:txBody>
      </p:sp>
      <p:sp>
        <p:nvSpPr>
          <p:cNvPr id="977" name="Shape 977"/>
          <p:cNvSpPr txBox="1"/>
          <p:nvPr/>
        </p:nvSpPr>
        <p:spPr>
          <a:xfrm>
            <a:off x="3703835" y="3526115"/>
            <a:ext cx="3276000" cy="1726500"/>
          </a:xfrm>
          <a:prstGeom prst="rect">
            <a:avLst/>
          </a:prstGeom>
          <a:noFill/>
          <a:ln>
            <a:noFill/>
          </a:ln>
        </p:spPr>
        <p:txBody>
          <a:bodyPr anchorCtr="0" anchor="ctr" bIns="91425" lIns="91425" rIns="91425" tIns="91425">
            <a:noAutofit/>
          </a:bodyPr>
          <a:lstStyle/>
          <a:p>
            <a:pPr lvl="0" rtl="0">
              <a:spcBef>
                <a:spcPts val="0"/>
              </a:spcBef>
              <a:buNone/>
            </a:pPr>
            <a:r>
              <a:rPr lang="en-US">
                <a:solidFill>
                  <a:srgbClr val="FFFFFF"/>
                </a:solidFill>
              </a:rPr>
              <a:t>Tyanko Yordanov</a:t>
            </a:r>
          </a:p>
          <a:p>
            <a:pPr lvl="0" rtl="0">
              <a:spcBef>
                <a:spcPts val="0"/>
              </a:spcBef>
              <a:buNone/>
            </a:pPr>
            <a:r>
              <a:t/>
            </a:r>
            <a:endParaRPr/>
          </a:p>
          <a:p>
            <a:pPr lvl="0" rtl="0">
              <a:spcBef>
                <a:spcPts val="0"/>
              </a:spcBef>
              <a:buNone/>
            </a:pPr>
            <a:r>
              <a:rPr lang="en-US" sz="1000">
                <a:solidFill>
                  <a:srgbClr val="999999"/>
                </a:solidFill>
              </a:rPr>
              <a:t>UX designer , senior</a:t>
            </a:r>
          </a:p>
          <a:p>
            <a:pPr lvl="0" rtl="0">
              <a:spcBef>
                <a:spcPts val="0"/>
              </a:spcBef>
              <a:buNone/>
            </a:pPr>
            <a:r>
              <a:rPr lang="en-US" sz="1000">
                <a:solidFill>
                  <a:srgbClr val="999999"/>
                </a:solidFill>
              </a:rPr>
              <a:t>Platform &amp; Cloud Services Interaction Design Team</a:t>
            </a:r>
          </a:p>
          <a:p>
            <a:pPr lvl="0" rtl="0">
              <a:spcBef>
                <a:spcPts val="0"/>
              </a:spcBef>
              <a:buNone/>
            </a:pPr>
            <a:r>
              <a:rPr lang="en-US" sz="1000" u="sng">
                <a:solidFill>
                  <a:srgbClr val="3C78D8"/>
                </a:solidFill>
                <a:hlinkClick r:id="rId3"/>
              </a:rPr>
              <a:t>tyanko.yordanov@telerik.com</a:t>
            </a:r>
          </a:p>
          <a:p>
            <a:pPr lvl="0" rtl="0">
              <a:spcBef>
                <a:spcPts val="0"/>
              </a:spcBef>
              <a:buNone/>
            </a:pPr>
            <a:r>
              <a:t/>
            </a:r>
            <a:endParaRPr sz="1000">
              <a:solidFill>
                <a:srgbClr val="3C78D8"/>
              </a:solidFill>
            </a:endParaRPr>
          </a:p>
          <a:p>
            <a:pPr lvl="0" rtl="0">
              <a:spcBef>
                <a:spcPts val="0"/>
              </a:spcBef>
              <a:buNone/>
            </a:pPr>
            <a:r>
              <a:t/>
            </a:r>
            <a:endParaRPr sz="1000">
              <a:solidFill>
                <a:srgbClr val="3C78D8"/>
              </a:solidFill>
            </a:endParaRPr>
          </a:p>
          <a:p>
            <a:pPr lvl="0" rtl="0">
              <a:spcBef>
                <a:spcPts val="0"/>
              </a:spcBef>
              <a:buNone/>
            </a:pPr>
            <a:r>
              <a:t/>
            </a:r>
            <a:endParaRPr sz="1000">
              <a:solidFill>
                <a:srgbClr val="999999"/>
              </a:solidFill>
            </a:endParaRPr>
          </a:p>
          <a:p>
            <a:pPr lvl="0" rtl="0">
              <a:spcBef>
                <a:spcPts val="0"/>
              </a:spcBef>
              <a:buNone/>
            </a:pPr>
            <a:r>
              <a:rPr lang="en-US" sz="1200" u="sng">
                <a:solidFill>
                  <a:srgbClr val="3C78D8"/>
                </a:solidFill>
                <a:hlinkClick r:id="rId4"/>
              </a:rPr>
              <a:t>Telerik Platform</a:t>
            </a:r>
          </a:p>
          <a:p>
            <a:pPr lvl="0" rtl="0">
              <a:spcBef>
                <a:spcPts val="0"/>
              </a:spcBef>
              <a:buNone/>
            </a:pPr>
            <a:r>
              <a:t/>
            </a:r>
            <a:endParaRPr sz="1000">
              <a:solidFill>
                <a:srgbClr val="999999"/>
              </a:solidFill>
            </a:endParaRPr>
          </a:p>
        </p:txBody>
      </p:sp>
      <p:pic>
        <p:nvPicPr>
          <p:cNvPr id="978" name="Shape 978">
            <a:hlinkClick r:id="rId5"/>
          </p:cNvPr>
          <p:cNvPicPr preferRelativeResize="0"/>
          <p:nvPr/>
        </p:nvPicPr>
        <p:blipFill>
          <a:blip r:embed="rId6">
            <a:alphaModFix/>
          </a:blip>
          <a:stretch>
            <a:fillRect/>
          </a:stretch>
        </p:blipFill>
        <p:spPr>
          <a:xfrm>
            <a:off x="3808085" y="4550815"/>
            <a:ext cx="242599" cy="242599"/>
          </a:xfrm>
          <a:prstGeom prst="rect">
            <a:avLst/>
          </a:prstGeom>
          <a:noFill/>
          <a:ln>
            <a:noFill/>
          </a:ln>
        </p:spPr>
      </p:pic>
      <p:pic>
        <p:nvPicPr>
          <p:cNvPr id="979" name="Shape 979"/>
          <p:cNvPicPr preferRelativeResize="0"/>
          <p:nvPr/>
        </p:nvPicPr>
        <p:blipFill>
          <a:blip r:embed="rId7">
            <a:alphaModFix/>
          </a:blip>
          <a:stretch>
            <a:fillRect/>
          </a:stretch>
        </p:blipFill>
        <p:spPr>
          <a:xfrm>
            <a:off x="2268084" y="3627365"/>
            <a:ext cx="1166100" cy="1166100"/>
          </a:xfrm>
          <a:prstGeom prst="ellipse">
            <a:avLst/>
          </a:prstGeom>
          <a:noFill/>
          <a:ln cap="flat" cmpd="sng" w="38100">
            <a:solidFill>
              <a:srgbClr val="CCCCCC"/>
            </a:solidFill>
            <a:prstDash val="solid"/>
            <a:round/>
            <a:headEnd len="med" w="med" type="none"/>
            <a:tailEnd len="med" w="med" type="none"/>
          </a:ln>
        </p:spPr>
      </p:pic>
      <p:sp>
        <p:nvSpPr>
          <p:cNvPr id="980" name="Shape 980"/>
          <p:cNvSpPr txBox="1"/>
          <p:nvPr>
            <p:ph type="ctrTitle"/>
          </p:nvPr>
        </p:nvSpPr>
        <p:spPr>
          <a:xfrm>
            <a:off x="0" y="2127675"/>
            <a:ext cx="9144000" cy="1102799"/>
          </a:xfrm>
          <a:prstGeom prst="rect">
            <a:avLst/>
          </a:prstGeom>
        </p:spPr>
        <p:txBody>
          <a:bodyPr anchorCtr="0" anchor="b" bIns="91425" lIns="91425" rIns="91425" tIns="91425">
            <a:noAutofit/>
          </a:bodyPr>
          <a:lstStyle/>
          <a:p>
            <a:pPr lvl="0" rtl="0">
              <a:spcBef>
                <a:spcPts val="0"/>
              </a:spcBef>
              <a:buNone/>
            </a:pPr>
            <a:r>
              <a:rPr b="0" lang="en-US" sz="8000">
                <a:solidFill>
                  <a:srgbClr val="FFFFFF"/>
                </a:solidFill>
                <a:latin typeface="Ubuntu"/>
                <a:ea typeface="Ubuntu"/>
                <a:cs typeface="Ubuntu"/>
                <a:sym typeface="Ubuntu"/>
              </a:rPr>
              <a:t>Thank You!</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4" name="Shape 984"/>
        <p:cNvGrpSpPr/>
        <p:nvPr/>
      </p:nvGrpSpPr>
      <p:grpSpPr>
        <a:xfrm>
          <a:off x="0" y="0"/>
          <a:ext cx="0" cy="0"/>
          <a:chOff x="0" y="0"/>
          <a:chExt cx="0" cy="0"/>
        </a:xfrm>
      </p:grpSpPr>
      <p:sp>
        <p:nvSpPr>
          <p:cNvPr id="985" name="Shape 985">
            <a:hlinkClick r:id="rId3"/>
          </p:cNvPr>
          <p:cNvSpPr txBox="1"/>
          <p:nvPr>
            <p:ph type="title"/>
          </p:nvPr>
        </p:nvSpPr>
        <p:spPr>
          <a:xfrm>
            <a:off x="457200" y="1362825"/>
            <a:ext cx="8229600" cy="490499"/>
          </a:xfrm>
          <a:prstGeom prst="rect">
            <a:avLst/>
          </a:prstGeom>
        </p:spPr>
        <p:txBody>
          <a:bodyPr anchorCtr="0" anchor="ctr" bIns="91425" lIns="91425" rIns="91425" tIns="91425">
            <a:noAutofit/>
          </a:bodyPr>
          <a:lstStyle/>
          <a:p>
            <a:pPr lvl="0" algn="l">
              <a:spcBef>
                <a:spcPts val="0"/>
              </a:spcBef>
              <a:buNone/>
            </a:pPr>
            <a:r>
              <a:rPr b="0" lang="en-US" sz="1400">
                <a:solidFill>
                  <a:srgbClr val="4A86E8"/>
                </a:solidFill>
              </a:rPr>
              <a:t>http://en.wikipedia.org/wiki/Jef_Raskin</a:t>
            </a:r>
          </a:p>
        </p:txBody>
      </p:sp>
      <p:sp>
        <p:nvSpPr>
          <p:cNvPr id="986" name="Shape 986">
            <a:hlinkClick r:id="rId4"/>
          </p:cNvPr>
          <p:cNvSpPr txBox="1"/>
          <p:nvPr>
            <p:ph type="title"/>
          </p:nvPr>
        </p:nvSpPr>
        <p:spPr>
          <a:xfrm>
            <a:off x="457200" y="1853325"/>
            <a:ext cx="8229600" cy="490499"/>
          </a:xfrm>
          <a:prstGeom prst="rect">
            <a:avLst/>
          </a:prstGeom>
        </p:spPr>
        <p:txBody>
          <a:bodyPr anchorCtr="0" anchor="ctr" bIns="91425" lIns="91425" rIns="91425" tIns="91425">
            <a:noAutofit/>
          </a:bodyPr>
          <a:lstStyle/>
          <a:p>
            <a:pPr lvl="0" rtl="0" algn="l">
              <a:spcBef>
                <a:spcPts val="0"/>
              </a:spcBef>
              <a:buNone/>
            </a:pPr>
            <a:r>
              <a:rPr b="0" lang="en-US" sz="1400">
                <a:solidFill>
                  <a:srgbClr val="4A86E8"/>
                </a:solidFill>
              </a:rPr>
              <a:t>http://www.1stwebdesigner.com/design/user-interface-metaphor-links/</a:t>
            </a:r>
          </a:p>
        </p:txBody>
      </p:sp>
      <p:sp>
        <p:nvSpPr>
          <p:cNvPr id="987" name="Shape 987">
            <a:hlinkClick r:id="rId5"/>
          </p:cNvPr>
          <p:cNvSpPr txBox="1"/>
          <p:nvPr>
            <p:ph type="title"/>
          </p:nvPr>
        </p:nvSpPr>
        <p:spPr>
          <a:xfrm>
            <a:off x="457200" y="2343825"/>
            <a:ext cx="8229600" cy="490499"/>
          </a:xfrm>
          <a:prstGeom prst="rect">
            <a:avLst/>
          </a:prstGeom>
        </p:spPr>
        <p:txBody>
          <a:bodyPr anchorCtr="0" anchor="ctr" bIns="91425" lIns="91425" rIns="91425" tIns="91425">
            <a:noAutofit/>
          </a:bodyPr>
          <a:lstStyle/>
          <a:p>
            <a:pPr lvl="0" rtl="0" algn="l">
              <a:spcBef>
                <a:spcPts val="0"/>
              </a:spcBef>
              <a:buNone/>
            </a:pPr>
            <a:r>
              <a:rPr b="0" lang="en-US" sz="1400">
                <a:solidFill>
                  <a:srgbClr val="4A86E8"/>
                </a:solidFill>
              </a:rPr>
              <a:t>http://www.sensible.com/</a:t>
            </a:r>
          </a:p>
        </p:txBody>
      </p:sp>
      <p:sp>
        <p:nvSpPr>
          <p:cNvPr id="988" name="Shape 988">
            <a:hlinkClick r:id="rId6"/>
          </p:cNvPr>
          <p:cNvSpPr txBox="1"/>
          <p:nvPr>
            <p:ph type="title"/>
          </p:nvPr>
        </p:nvSpPr>
        <p:spPr>
          <a:xfrm>
            <a:off x="457200" y="2834325"/>
            <a:ext cx="8229600" cy="490499"/>
          </a:xfrm>
          <a:prstGeom prst="rect">
            <a:avLst/>
          </a:prstGeom>
        </p:spPr>
        <p:txBody>
          <a:bodyPr anchorCtr="0" anchor="ctr" bIns="91425" lIns="91425" rIns="91425" tIns="91425">
            <a:noAutofit/>
          </a:bodyPr>
          <a:lstStyle/>
          <a:p>
            <a:pPr lvl="0" rtl="0" algn="l">
              <a:spcBef>
                <a:spcPts val="0"/>
              </a:spcBef>
              <a:buNone/>
            </a:pPr>
            <a:r>
              <a:rPr b="0" lang="en-US" sz="1400">
                <a:solidFill>
                  <a:srgbClr val="4A86E8"/>
                </a:solidFill>
              </a:rPr>
              <a:t>http://uxdesign.smashingmagazine.com/</a:t>
            </a:r>
          </a:p>
        </p:txBody>
      </p:sp>
      <p:sp>
        <p:nvSpPr>
          <p:cNvPr id="989" name="Shape 989">
            <a:hlinkClick r:id="rId7"/>
          </p:cNvPr>
          <p:cNvSpPr txBox="1"/>
          <p:nvPr>
            <p:ph type="title"/>
          </p:nvPr>
        </p:nvSpPr>
        <p:spPr>
          <a:xfrm>
            <a:off x="457200" y="3324825"/>
            <a:ext cx="8229600" cy="490499"/>
          </a:xfrm>
          <a:prstGeom prst="rect">
            <a:avLst/>
          </a:prstGeom>
        </p:spPr>
        <p:txBody>
          <a:bodyPr anchorCtr="0" anchor="ctr" bIns="91425" lIns="91425" rIns="91425" tIns="91425">
            <a:noAutofit/>
          </a:bodyPr>
          <a:lstStyle/>
          <a:p>
            <a:pPr lvl="0" rtl="0" algn="l">
              <a:spcBef>
                <a:spcPts val="0"/>
              </a:spcBef>
              <a:buNone/>
            </a:pPr>
            <a:r>
              <a:rPr b="0" lang="en-US" sz="1400">
                <a:solidFill>
                  <a:srgbClr val="4A86E8"/>
                </a:solidFill>
              </a:rPr>
              <a:t>http://blog.teamtreehouse.com/10-user-interface-design-fundamentals</a:t>
            </a:r>
          </a:p>
        </p:txBody>
      </p:sp>
      <p:sp>
        <p:nvSpPr>
          <p:cNvPr id="990" name="Shape 990">
            <a:hlinkClick r:id="rId8"/>
          </p:cNvPr>
          <p:cNvSpPr txBox="1"/>
          <p:nvPr>
            <p:ph type="title"/>
          </p:nvPr>
        </p:nvSpPr>
        <p:spPr>
          <a:xfrm>
            <a:off x="457200" y="3815325"/>
            <a:ext cx="8229600" cy="490499"/>
          </a:xfrm>
          <a:prstGeom prst="rect">
            <a:avLst/>
          </a:prstGeom>
        </p:spPr>
        <p:txBody>
          <a:bodyPr anchorCtr="0" anchor="ctr" bIns="91425" lIns="91425" rIns="91425" tIns="91425">
            <a:noAutofit/>
          </a:bodyPr>
          <a:lstStyle/>
          <a:p>
            <a:pPr lvl="0" rtl="0" algn="l">
              <a:spcBef>
                <a:spcPts val="0"/>
              </a:spcBef>
              <a:buNone/>
            </a:pPr>
            <a:r>
              <a:rPr b="0" lang="en-US" sz="1400">
                <a:solidFill>
                  <a:srgbClr val="4A86E8"/>
                </a:solidFill>
              </a:rPr>
              <a:t>http://www.allaboutux.org/</a:t>
            </a:r>
          </a:p>
        </p:txBody>
      </p:sp>
      <p:sp>
        <p:nvSpPr>
          <p:cNvPr id="991" name="Shape 991">
            <a:hlinkClick r:id="rId9"/>
          </p:cNvPr>
          <p:cNvSpPr txBox="1"/>
          <p:nvPr>
            <p:ph type="title"/>
          </p:nvPr>
        </p:nvSpPr>
        <p:spPr>
          <a:xfrm>
            <a:off x="457200" y="4305825"/>
            <a:ext cx="8229600" cy="490499"/>
          </a:xfrm>
          <a:prstGeom prst="rect">
            <a:avLst/>
          </a:prstGeom>
        </p:spPr>
        <p:txBody>
          <a:bodyPr anchorCtr="0" anchor="ctr" bIns="91425" lIns="91425" rIns="91425" tIns="91425">
            <a:noAutofit/>
          </a:bodyPr>
          <a:lstStyle/>
          <a:p>
            <a:pPr lvl="0" rtl="0" algn="l">
              <a:spcBef>
                <a:spcPts val="0"/>
              </a:spcBef>
              <a:buNone/>
            </a:pPr>
            <a:r>
              <a:rPr b="0" lang="en-US" sz="1400">
                <a:solidFill>
                  <a:srgbClr val="4A86E8"/>
                </a:solidFill>
              </a:rPr>
              <a:t>https://developer.apple.com/library/mac/documentation/UserExperience/Conceptual/AppleHIGuidelines/HIPrinciples/HIPrinciples.html#//apple_ref/doc/uid/TP30000353-TP6</a:t>
            </a:r>
          </a:p>
        </p:txBody>
      </p:sp>
      <p:sp>
        <p:nvSpPr>
          <p:cNvPr id="992" name="Shape 992">
            <a:hlinkClick r:id="rId10"/>
          </p:cNvPr>
          <p:cNvSpPr txBox="1"/>
          <p:nvPr>
            <p:ph type="title"/>
          </p:nvPr>
        </p:nvSpPr>
        <p:spPr>
          <a:xfrm>
            <a:off x="457200" y="4796325"/>
            <a:ext cx="8229600" cy="490499"/>
          </a:xfrm>
          <a:prstGeom prst="rect">
            <a:avLst/>
          </a:prstGeom>
        </p:spPr>
        <p:txBody>
          <a:bodyPr anchorCtr="0" anchor="ctr" bIns="91425" lIns="91425" rIns="91425" tIns="91425">
            <a:noAutofit/>
          </a:bodyPr>
          <a:lstStyle/>
          <a:p>
            <a:pPr lvl="0" rtl="0" algn="l">
              <a:spcBef>
                <a:spcPts val="0"/>
              </a:spcBef>
              <a:buNone/>
            </a:pPr>
            <a:r>
              <a:rPr b="0" lang="en-US" sz="1400">
                <a:solidFill>
                  <a:srgbClr val="4A86E8"/>
                </a:solidFill>
              </a:rPr>
              <a:t>http://nilosarraf.com/2011/06/14/metal-models/</a:t>
            </a:r>
          </a:p>
        </p:txBody>
      </p:sp>
      <p:sp>
        <p:nvSpPr>
          <p:cNvPr id="993" name="Shape 993">
            <a:hlinkClick r:id="rId11"/>
          </p:cNvPr>
          <p:cNvSpPr txBox="1"/>
          <p:nvPr>
            <p:ph type="title"/>
          </p:nvPr>
        </p:nvSpPr>
        <p:spPr>
          <a:xfrm>
            <a:off x="457200" y="5286825"/>
            <a:ext cx="8229600" cy="490499"/>
          </a:xfrm>
          <a:prstGeom prst="rect">
            <a:avLst/>
          </a:prstGeom>
        </p:spPr>
        <p:txBody>
          <a:bodyPr anchorCtr="0" anchor="ctr" bIns="91425" lIns="91425" rIns="91425" tIns="91425">
            <a:noAutofit/>
          </a:bodyPr>
          <a:lstStyle/>
          <a:p>
            <a:pPr lvl="0" rtl="0" algn="l">
              <a:spcBef>
                <a:spcPts val="0"/>
              </a:spcBef>
              <a:buNone/>
            </a:pPr>
            <a:r>
              <a:rPr b="0" lang="en-US" sz="1400">
                <a:solidFill>
                  <a:srgbClr val="4A86E8"/>
                </a:solidFill>
              </a:rPr>
              <a:t>http://sixrevisions.com/user-interface/5-reasons-why-metaphors-can-improve-the-user-experience/</a:t>
            </a:r>
          </a:p>
        </p:txBody>
      </p:sp>
      <p:sp>
        <p:nvSpPr>
          <p:cNvPr id="994" name="Shape 994">
            <a:hlinkClick r:id="rId12"/>
          </p:cNvPr>
          <p:cNvSpPr txBox="1"/>
          <p:nvPr>
            <p:ph type="title"/>
          </p:nvPr>
        </p:nvSpPr>
        <p:spPr>
          <a:xfrm>
            <a:off x="457200" y="5777325"/>
            <a:ext cx="8229600" cy="490499"/>
          </a:xfrm>
          <a:prstGeom prst="rect">
            <a:avLst/>
          </a:prstGeom>
        </p:spPr>
        <p:txBody>
          <a:bodyPr anchorCtr="0" anchor="ctr" bIns="91425" lIns="91425" rIns="91425" tIns="91425">
            <a:noAutofit/>
          </a:bodyPr>
          <a:lstStyle/>
          <a:p>
            <a:pPr lvl="0" rtl="0" algn="l">
              <a:spcBef>
                <a:spcPts val="0"/>
              </a:spcBef>
              <a:buNone/>
            </a:pPr>
            <a:r>
              <a:rPr b="0" lang="en-US" sz="1400">
                <a:solidFill>
                  <a:srgbClr val="4A86E8"/>
                </a:solidFill>
              </a:rPr>
              <a:t>http://www.nngroup.com/courses/hci/</a:t>
            </a:r>
          </a:p>
        </p:txBody>
      </p:sp>
      <p:sp>
        <p:nvSpPr>
          <p:cNvPr id="995" name="Shape 995"/>
          <p:cNvSpPr txBox="1"/>
          <p:nvPr/>
        </p:nvSpPr>
        <p:spPr>
          <a:xfrm>
            <a:off x="25" y="2504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2400"/>
              <a:t> Resources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grpSp>
        <p:nvGrpSpPr>
          <p:cNvPr id="151" name="Shape 151"/>
          <p:cNvGrpSpPr/>
          <p:nvPr/>
        </p:nvGrpSpPr>
        <p:grpSpPr>
          <a:xfrm>
            <a:off x="8464500" y="6178500"/>
            <a:ext cx="679500" cy="679500"/>
            <a:chOff x="8464500" y="6178500"/>
            <a:chExt cx="679500" cy="679500"/>
          </a:xfrm>
        </p:grpSpPr>
        <p:sp>
          <p:nvSpPr>
            <p:cNvPr id="152" name="Shape 152"/>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153" name="Shape 153"/>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154" name="Shape 154"/>
          <p:cNvSpPr txBox="1"/>
          <p:nvPr/>
        </p:nvSpPr>
        <p:spPr>
          <a:xfrm>
            <a:off x="6876600" y="752250"/>
            <a:ext cx="1810199" cy="651599"/>
          </a:xfrm>
          <a:prstGeom prst="rect">
            <a:avLst/>
          </a:prstGeom>
          <a:noFill/>
          <a:ln>
            <a:noFill/>
          </a:ln>
        </p:spPr>
        <p:txBody>
          <a:bodyPr anchorCtr="0" anchor="ctr" bIns="91425" lIns="91425" rIns="91425" tIns="91425">
            <a:noAutofit/>
          </a:bodyPr>
          <a:lstStyle/>
          <a:p>
            <a:pPr lvl="0" rtl="0" algn="ctr">
              <a:spcBef>
                <a:spcPts val="0"/>
              </a:spcBef>
              <a:buNone/>
            </a:pPr>
            <a:r>
              <a:rPr lang="en-US" sz="3600">
                <a:solidFill>
                  <a:srgbClr val="999999"/>
                </a:solidFill>
                <a:latin typeface="Ubuntu"/>
                <a:ea typeface="Ubuntu"/>
                <a:cs typeface="Ubuntu"/>
                <a:sym typeface="Ubuntu"/>
              </a:rPr>
              <a:t>(better)</a:t>
            </a:r>
          </a:p>
        </p:txBody>
      </p:sp>
      <p:sp>
        <p:nvSpPr>
          <p:cNvPr id="155" name="Shape 155"/>
          <p:cNvSpPr txBox="1"/>
          <p:nvPr/>
        </p:nvSpPr>
        <p:spPr>
          <a:xfrm>
            <a:off x="0" y="107225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User Experience</a:t>
            </a:r>
          </a:p>
        </p:txBody>
      </p:sp>
      <p:grpSp>
        <p:nvGrpSpPr>
          <p:cNvPr id="156" name="Shape 156"/>
          <p:cNvGrpSpPr/>
          <p:nvPr/>
        </p:nvGrpSpPr>
        <p:grpSpPr>
          <a:xfrm>
            <a:off x="2696168" y="2586800"/>
            <a:ext cx="3897381" cy="3168826"/>
            <a:chOff x="2795268" y="2586800"/>
            <a:chExt cx="3897381" cy="3168826"/>
          </a:xfrm>
        </p:grpSpPr>
        <p:pic>
          <p:nvPicPr>
            <p:cNvPr id="157" name="Shape 157"/>
            <p:cNvPicPr preferRelativeResize="0"/>
            <p:nvPr/>
          </p:nvPicPr>
          <p:blipFill>
            <a:blip r:embed="rId3">
              <a:alphaModFix/>
            </a:blip>
            <a:stretch>
              <a:fillRect/>
            </a:stretch>
          </p:blipFill>
          <p:spPr>
            <a:xfrm>
              <a:off x="2795268" y="2708299"/>
              <a:ext cx="3813945" cy="3047326"/>
            </a:xfrm>
            <a:prstGeom prst="rect">
              <a:avLst/>
            </a:prstGeom>
            <a:noFill/>
            <a:ln>
              <a:noFill/>
            </a:ln>
          </p:spPr>
        </p:pic>
        <p:sp>
          <p:nvSpPr>
            <p:cNvPr id="158" name="Shape 158"/>
            <p:cNvSpPr/>
            <p:nvPr/>
          </p:nvSpPr>
          <p:spPr>
            <a:xfrm>
              <a:off x="5699950" y="2586800"/>
              <a:ext cx="992700" cy="2705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idx="1" type="body"/>
          </p:nvPr>
        </p:nvSpPr>
        <p:spPr>
          <a:xfrm>
            <a:off x="457200" y="2658150"/>
            <a:ext cx="8229600" cy="1495800"/>
          </a:xfrm>
          <a:prstGeom prst="rect">
            <a:avLst/>
          </a:prstGeom>
        </p:spPr>
        <p:txBody>
          <a:bodyPr anchorCtr="0" anchor="ctr" bIns="91425" lIns="91425" rIns="91425" tIns="91425">
            <a:noAutofit/>
          </a:bodyPr>
          <a:lstStyle/>
          <a:p>
            <a:pPr indent="0" lvl="0" marL="120650" algn="ctr">
              <a:spcBef>
                <a:spcPts val="0"/>
              </a:spcBef>
              <a:buNone/>
            </a:pPr>
            <a:r>
              <a:rPr lang="en-US" sz="9600">
                <a:latin typeface="Ubuntu"/>
                <a:ea typeface="Ubuntu"/>
                <a:cs typeface="Ubuntu"/>
                <a:sym typeface="Ubuntu"/>
              </a:rPr>
              <a:t>UI = UX ?</a:t>
            </a:r>
          </a:p>
        </p:txBody>
      </p:sp>
      <p:grpSp>
        <p:nvGrpSpPr>
          <p:cNvPr id="164" name="Shape 164"/>
          <p:cNvGrpSpPr/>
          <p:nvPr/>
        </p:nvGrpSpPr>
        <p:grpSpPr>
          <a:xfrm>
            <a:off x="8464500" y="6178500"/>
            <a:ext cx="679500" cy="679500"/>
            <a:chOff x="8464500" y="6178500"/>
            <a:chExt cx="679500" cy="679500"/>
          </a:xfrm>
        </p:grpSpPr>
        <p:sp>
          <p:nvSpPr>
            <p:cNvPr id="165" name="Shape 165"/>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166" name="Shape 166"/>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algn="ctr">
                <a:spcBef>
                  <a:spcPts val="0"/>
                </a:spcBef>
                <a:buNone/>
              </a:pPr>
              <a:r>
                <a:rPr lang="en-US">
                  <a:solidFill>
                    <a:schemeClr val="lt1"/>
                  </a:solidFill>
                </a:rPr>
                <a:t>Intro</a:t>
              </a:r>
            </a:p>
          </p:txBody>
        </p:sp>
      </p:grpSp>
      <p:sp>
        <p:nvSpPr>
          <p:cNvPr id="167" name="Shape 167"/>
          <p:cNvSpPr txBox="1"/>
          <p:nvPr/>
        </p:nvSpPr>
        <p:spPr>
          <a:xfrm>
            <a:off x="0" y="4381900"/>
            <a:ext cx="9144000" cy="4640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What’s the difference...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71" name="Shape 171"/>
        <p:cNvGrpSpPr/>
        <p:nvPr/>
      </p:nvGrpSpPr>
      <p:grpSpPr>
        <a:xfrm>
          <a:off x="0" y="0"/>
          <a:ext cx="0" cy="0"/>
          <a:chOff x="0" y="0"/>
          <a:chExt cx="0" cy="0"/>
        </a:xfrm>
      </p:grpSpPr>
      <p:sp>
        <p:nvSpPr>
          <p:cNvPr id="172" name="Shape 172"/>
          <p:cNvSpPr/>
          <p:nvPr/>
        </p:nvSpPr>
        <p:spPr>
          <a:xfrm>
            <a:off x="4547425" y="2429850"/>
            <a:ext cx="1872300" cy="1871399"/>
          </a:xfrm>
          <a:prstGeom prst="ellipse">
            <a:avLst/>
          </a:prstGeom>
          <a:solidFill>
            <a:srgbClr val="3C78D8"/>
          </a:solidFill>
          <a:ln>
            <a:noFill/>
          </a:ln>
        </p:spPr>
        <p:txBody>
          <a:bodyPr anchorCtr="0" anchor="ctr" bIns="91425" lIns="91425" rIns="91425" tIns="91425">
            <a:noAutofit/>
          </a:bodyPr>
          <a:lstStyle/>
          <a:p>
            <a:pPr lvl="0">
              <a:spcBef>
                <a:spcPts val="0"/>
              </a:spcBef>
              <a:buNone/>
            </a:pPr>
            <a:r>
              <a:t/>
            </a:r>
            <a:endParaRPr/>
          </a:p>
        </p:txBody>
      </p:sp>
      <p:sp>
        <p:nvSpPr>
          <p:cNvPr id="173" name="Shape 173"/>
          <p:cNvSpPr txBox="1"/>
          <p:nvPr>
            <p:ph idx="1" type="body"/>
          </p:nvPr>
        </p:nvSpPr>
        <p:spPr>
          <a:xfrm>
            <a:off x="457200" y="2658150"/>
            <a:ext cx="8229600" cy="1495800"/>
          </a:xfrm>
          <a:prstGeom prst="rect">
            <a:avLst/>
          </a:prstGeom>
        </p:spPr>
        <p:txBody>
          <a:bodyPr anchorCtr="0" anchor="ctr" bIns="91425" lIns="91425" rIns="91425" tIns="91425">
            <a:noAutofit/>
          </a:bodyPr>
          <a:lstStyle/>
          <a:p>
            <a:pPr indent="0" lvl="0" marL="120650" rtl="0" algn="ctr">
              <a:spcBef>
                <a:spcPts val="0"/>
              </a:spcBef>
              <a:buNone/>
            </a:pPr>
            <a:r>
              <a:rPr lang="en-US" sz="9600">
                <a:solidFill>
                  <a:srgbClr val="000000"/>
                </a:solidFill>
                <a:latin typeface="Ubuntu"/>
                <a:ea typeface="Ubuntu"/>
                <a:cs typeface="Ubuntu"/>
                <a:sym typeface="Ubuntu"/>
              </a:rPr>
              <a:t>UI =</a:t>
            </a:r>
            <a:r>
              <a:rPr lang="en-US" sz="9600">
                <a:solidFill>
                  <a:srgbClr val="B7B7B7"/>
                </a:solidFill>
                <a:latin typeface="Ubuntu"/>
                <a:ea typeface="Ubuntu"/>
                <a:cs typeface="Ubuntu"/>
                <a:sym typeface="Ubuntu"/>
              </a:rPr>
              <a:t> </a:t>
            </a:r>
            <a:r>
              <a:rPr lang="en-US" sz="9600">
                <a:solidFill>
                  <a:schemeClr val="lt1"/>
                </a:solidFill>
                <a:latin typeface="Ubuntu"/>
                <a:ea typeface="Ubuntu"/>
                <a:cs typeface="Ubuntu"/>
                <a:sym typeface="Ubuntu"/>
              </a:rPr>
              <a:t>UX</a:t>
            </a:r>
            <a:r>
              <a:rPr lang="en-US" sz="9600">
                <a:latin typeface="Ubuntu"/>
                <a:ea typeface="Ubuntu"/>
                <a:cs typeface="Ubuntu"/>
                <a:sym typeface="Ubuntu"/>
              </a:rPr>
              <a:t> </a:t>
            </a:r>
            <a:r>
              <a:rPr lang="en-US" sz="9600">
                <a:solidFill>
                  <a:srgbClr val="000000"/>
                </a:solidFill>
                <a:latin typeface="Ubuntu"/>
                <a:ea typeface="Ubuntu"/>
                <a:cs typeface="Ubuntu"/>
                <a:sym typeface="Ubuntu"/>
              </a:rPr>
              <a:t>?</a:t>
            </a:r>
          </a:p>
        </p:txBody>
      </p:sp>
      <p:sp>
        <p:nvSpPr>
          <p:cNvPr id="174" name="Shape 174"/>
          <p:cNvSpPr txBox="1"/>
          <p:nvPr/>
        </p:nvSpPr>
        <p:spPr>
          <a:xfrm>
            <a:off x="0" y="4381900"/>
            <a:ext cx="9144000" cy="4640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What the UX is...</a:t>
            </a:r>
          </a:p>
        </p:txBody>
      </p:sp>
      <p:grpSp>
        <p:nvGrpSpPr>
          <p:cNvPr id="175" name="Shape 175"/>
          <p:cNvGrpSpPr/>
          <p:nvPr/>
        </p:nvGrpSpPr>
        <p:grpSpPr>
          <a:xfrm>
            <a:off x="8464500" y="6178500"/>
            <a:ext cx="679500" cy="679500"/>
            <a:chOff x="8464500" y="6178500"/>
            <a:chExt cx="679500" cy="679500"/>
          </a:xfrm>
        </p:grpSpPr>
        <p:sp>
          <p:nvSpPr>
            <p:cNvPr id="176" name="Shape 176"/>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177" name="Shape 177"/>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2922750" y="2451650"/>
            <a:ext cx="3477124" cy="2607475"/>
          </a:xfrm>
          <a:prstGeom prst="rect">
            <a:avLst/>
          </a:prstGeom>
          <a:noFill/>
          <a:ln>
            <a:noFill/>
          </a:ln>
        </p:spPr>
      </p:pic>
      <p:sp>
        <p:nvSpPr>
          <p:cNvPr id="183" name="Shape 183"/>
          <p:cNvSpPr txBox="1"/>
          <p:nvPr/>
        </p:nvSpPr>
        <p:spPr>
          <a:xfrm>
            <a:off x="0"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Content</a:t>
            </a:r>
          </a:p>
        </p:txBody>
      </p:sp>
      <p:sp>
        <p:nvSpPr>
          <p:cNvPr id="184" name="Shape 184"/>
          <p:cNvSpPr txBox="1"/>
          <p:nvPr/>
        </p:nvSpPr>
        <p:spPr>
          <a:xfrm>
            <a:off x="0" y="1445925"/>
            <a:ext cx="9144000"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What users are looking for</a:t>
            </a:r>
          </a:p>
        </p:txBody>
      </p:sp>
      <p:grpSp>
        <p:nvGrpSpPr>
          <p:cNvPr id="185" name="Shape 185"/>
          <p:cNvGrpSpPr/>
          <p:nvPr/>
        </p:nvGrpSpPr>
        <p:grpSpPr>
          <a:xfrm>
            <a:off x="8464500" y="6178500"/>
            <a:ext cx="679500" cy="679500"/>
            <a:chOff x="8464500" y="6178500"/>
            <a:chExt cx="679500" cy="679500"/>
          </a:xfrm>
        </p:grpSpPr>
        <p:sp>
          <p:nvSpPr>
            <p:cNvPr id="186" name="Shape 186"/>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187" name="Shape 187"/>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nvSpPr>
        <p:spPr>
          <a:xfrm>
            <a:off x="0"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User Interface</a:t>
            </a:r>
          </a:p>
        </p:txBody>
      </p:sp>
      <p:sp>
        <p:nvSpPr>
          <p:cNvPr id="193" name="Shape 193"/>
          <p:cNvSpPr txBox="1"/>
          <p:nvPr/>
        </p:nvSpPr>
        <p:spPr>
          <a:xfrm>
            <a:off x="0" y="1445925"/>
            <a:ext cx="9144000"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Tool to provide the content</a:t>
            </a:r>
          </a:p>
        </p:txBody>
      </p:sp>
      <p:grpSp>
        <p:nvGrpSpPr>
          <p:cNvPr id="194" name="Shape 194"/>
          <p:cNvGrpSpPr/>
          <p:nvPr/>
        </p:nvGrpSpPr>
        <p:grpSpPr>
          <a:xfrm>
            <a:off x="8464500" y="6178500"/>
            <a:ext cx="679500" cy="679500"/>
            <a:chOff x="8464500" y="6178500"/>
            <a:chExt cx="679500" cy="679500"/>
          </a:xfrm>
        </p:grpSpPr>
        <p:sp>
          <p:nvSpPr>
            <p:cNvPr id="195" name="Shape 195"/>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196" name="Shape 196"/>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pic>
        <p:nvPicPr>
          <p:cNvPr id="197" name="Shape 197"/>
          <p:cNvPicPr preferRelativeResize="0"/>
          <p:nvPr/>
        </p:nvPicPr>
        <p:blipFill>
          <a:blip r:embed="rId3">
            <a:alphaModFix/>
          </a:blip>
          <a:stretch>
            <a:fillRect/>
          </a:stretch>
        </p:blipFill>
        <p:spPr>
          <a:xfrm>
            <a:off x="2010650" y="2527075"/>
            <a:ext cx="4871900" cy="3048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2309800" y="0"/>
            <a:ext cx="11453800" cy="7634073"/>
          </a:xfrm>
          <a:prstGeom prst="rect">
            <a:avLst/>
          </a:prstGeom>
          <a:noFill/>
          <a:ln>
            <a:noFill/>
          </a:ln>
        </p:spPr>
      </p:pic>
      <p:sp>
        <p:nvSpPr>
          <p:cNvPr id="203" name="Shape 203"/>
          <p:cNvSpPr txBox="1"/>
          <p:nvPr/>
        </p:nvSpPr>
        <p:spPr>
          <a:xfrm>
            <a:off x="381025" y="290625"/>
            <a:ext cx="8763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latin typeface="Roboto"/>
                <a:ea typeface="Roboto"/>
                <a:cs typeface="Roboto"/>
                <a:sym typeface="Roboto"/>
              </a:rPr>
              <a:t>User Experience</a:t>
            </a:r>
          </a:p>
        </p:txBody>
      </p:sp>
      <p:sp>
        <p:nvSpPr>
          <p:cNvPr id="204" name="Shape 204"/>
          <p:cNvSpPr txBox="1"/>
          <p:nvPr/>
        </p:nvSpPr>
        <p:spPr>
          <a:xfrm>
            <a:off x="2089600" y="1266275"/>
            <a:ext cx="54110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Droid Sans"/>
                <a:ea typeface="Droid Sans"/>
                <a:cs typeface="Droid Sans"/>
                <a:sym typeface="Droid Sans"/>
              </a:rPr>
              <a:t>All in One</a:t>
            </a:r>
          </a:p>
        </p:txBody>
      </p:sp>
      <p:grpSp>
        <p:nvGrpSpPr>
          <p:cNvPr id="205" name="Shape 205"/>
          <p:cNvGrpSpPr/>
          <p:nvPr/>
        </p:nvGrpSpPr>
        <p:grpSpPr>
          <a:xfrm>
            <a:off x="8464500" y="6178500"/>
            <a:ext cx="679500" cy="679500"/>
            <a:chOff x="8464500" y="6178500"/>
            <a:chExt cx="679500" cy="679500"/>
          </a:xfrm>
        </p:grpSpPr>
        <p:sp>
          <p:nvSpPr>
            <p:cNvPr id="206" name="Shape 206"/>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07" name="Shape 207"/>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nvSpPr>
        <p:spPr>
          <a:xfrm>
            <a:off x="1905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latin typeface="Roboto"/>
                <a:ea typeface="Roboto"/>
                <a:cs typeface="Roboto"/>
                <a:sym typeface="Roboto"/>
              </a:rPr>
              <a:t>U</a:t>
            </a:r>
            <a:r>
              <a:rPr lang="en-US" sz="6000">
                <a:latin typeface="Roboto"/>
                <a:ea typeface="Roboto"/>
                <a:cs typeface="Roboto"/>
                <a:sym typeface="Roboto"/>
              </a:rPr>
              <a:t>ser E</a:t>
            </a:r>
            <a:r>
              <a:rPr lang="en-US" sz="6000">
                <a:solidFill>
                  <a:schemeClr val="lt1"/>
                </a:solidFill>
                <a:latin typeface="Roboto"/>
                <a:ea typeface="Roboto"/>
                <a:cs typeface="Roboto"/>
                <a:sym typeface="Roboto"/>
              </a:rPr>
              <a:t>x</a:t>
            </a:r>
            <a:r>
              <a:rPr lang="en-US" sz="6000">
                <a:latin typeface="Roboto"/>
                <a:ea typeface="Roboto"/>
                <a:cs typeface="Roboto"/>
                <a:sym typeface="Roboto"/>
              </a:rPr>
              <a:t>perience</a:t>
            </a:r>
          </a:p>
        </p:txBody>
      </p:sp>
      <p:pic>
        <p:nvPicPr>
          <p:cNvPr id="213" name="Shape 213"/>
          <p:cNvPicPr preferRelativeResize="0"/>
          <p:nvPr/>
        </p:nvPicPr>
        <p:blipFill>
          <a:blip r:embed="rId3">
            <a:alphaModFix/>
          </a:blip>
          <a:stretch>
            <a:fillRect/>
          </a:stretch>
        </p:blipFill>
        <p:spPr>
          <a:xfrm>
            <a:off x="1634700" y="1269225"/>
            <a:ext cx="5874599" cy="5118000"/>
          </a:xfrm>
          <a:prstGeom prst="rect">
            <a:avLst/>
          </a:prstGeom>
          <a:noFill/>
          <a:ln>
            <a:noFill/>
          </a:ln>
        </p:spPr>
      </p:pic>
      <p:grpSp>
        <p:nvGrpSpPr>
          <p:cNvPr id="214" name="Shape 214"/>
          <p:cNvGrpSpPr/>
          <p:nvPr/>
        </p:nvGrpSpPr>
        <p:grpSpPr>
          <a:xfrm>
            <a:off x="8464500" y="6178500"/>
            <a:ext cx="679500" cy="679500"/>
            <a:chOff x="8464500" y="6178500"/>
            <a:chExt cx="679500" cy="679500"/>
          </a:xfrm>
        </p:grpSpPr>
        <p:sp>
          <p:nvSpPr>
            <p:cNvPr id="215" name="Shape 215"/>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16" name="Shape 216"/>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217" name="Shape 217"/>
          <p:cNvSpPr txBox="1"/>
          <p:nvPr/>
        </p:nvSpPr>
        <p:spPr>
          <a:xfrm>
            <a:off x="3267900" y="6102300"/>
            <a:ext cx="2653500" cy="345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Jaxon Daniels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grpSp>
        <p:nvGrpSpPr>
          <p:cNvPr id="222" name="Shape 222"/>
          <p:cNvGrpSpPr/>
          <p:nvPr/>
        </p:nvGrpSpPr>
        <p:grpSpPr>
          <a:xfrm>
            <a:off x="8464500" y="6178500"/>
            <a:ext cx="679500" cy="679500"/>
            <a:chOff x="8464500" y="6178500"/>
            <a:chExt cx="679500" cy="679500"/>
          </a:xfrm>
        </p:grpSpPr>
        <p:sp>
          <p:nvSpPr>
            <p:cNvPr id="223" name="Shape 223"/>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24" name="Shape 224"/>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225" name="Shape 225"/>
          <p:cNvSpPr txBox="1"/>
          <p:nvPr/>
        </p:nvSpPr>
        <p:spPr>
          <a:xfrm>
            <a:off x="0" y="4381900"/>
            <a:ext cx="9144000" cy="4640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What is the difference...</a:t>
            </a:r>
          </a:p>
        </p:txBody>
      </p:sp>
      <p:sp>
        <p:nvSpPr>
          <p:cNvPr id="226" name="Shape 226"/>
          <p:cNvSpPr txBox="1"/>
          <p:nvPr>
            <p:ph idx="1" type="body"/>
          </p:nvPr>
        </p:nvSpPr>
        <p:spPr>
          <a:xfrm>
            <a:off x="457200" y="2658150"/>
            <a:ext cx="8229600" cy="1495800"/>
          </a:xfrm>
          <a:prstGeom prst="rect">
            <a:avLst/>
          </a:prstGeom>
        </p:spPr>
        <p:txBody>
          <a:bodyPr anchorCtr="0" anchor="ctr" bIns="91425" lIns="91425" rIns="91425" tIns="91425">
            <a:noAutofit/>
          </a:bodyPr>
          <a:lstStyle/>
          <a:p>
            <a:pPr indent="0" lvl="0" marL="120650" rtl="0" algn="ctr">
              <a:spcBef>
                <a:spcPts val="0"/>
              </a:spcBef>
              <a:buNone/>
            </a:pPr>
            <a:r>
              <a:rPr lang="en-US" sz="9600">
                <a:solidFill>
                  <a:srgbClr val="000000"/>
                </a:solidFill>
                <a:latin typeface="Ubuntu"/>
                <a:ea typeface="Ubuntu"/>
                <a:cs typeface="Ubuntu"/>
                <a:sym typeface="Ubuntu"/>
              </a:rPr>
              <a:t>UI</a:t>
            </a:r>
            <a:r>
              <a:rPr lang="en-US" sz="9600">
                <a:solidFill>
                  <a:srgbClr val="434343"/>
                </a:solidFill>
                <a:latin typeface="Ubuntu"/>
                <a:ea typeface="Ubuntu"/>
                <a:cs typeface="Ubuntu"/>
                <a:sym typeface="Ubuntu"/>
              </a:rPr>
              <a:t>  </a:t>
            </a:r>
            <a:r>
              <a:rPr lang="en-US" sz="9600">
                <a:solidFill>
                  <a:srgbClr val="000000"/>
                </a:solidFill>
                <a:latin typeface="Ubuntu"/>
                <a:ea typeface="Ubuntu"/>
                <a:cs typeface="Ubuntu"/>
                <a:sym typeface="Ubuntu"/>
              </a:rPr>
              <a:t>=  UX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30" name="Shape 230"/>
        <p:cNvGrpSpPr/>
        <p:nvPr/>
      </p:nvGrpSpPr>
      <p:grpSpPr>
        <a:xfrm>
          <a:off x="0" y="0"/>
          <a:ext cx="0" cy="0"/>
          <a:chOff x="0" y="0"/>
          <a:chExt cx="0" cy="0"/>
        </a:xfrm>
      </p:grpSpPr>
      <p:sp>
        <p:nvSpPr>
          <p:cNvPr id="231" name="Shape 231"/>
          <p:cNvSpPr/>
          <p:nvPr/>
        </p:nvSpPr>
        <p:spPr>
          <a:xfrm>
            <a:off x="1656400" y="2470350"/>
            <a:ext cx="1872300" cy="1871399"/>
          </a:xfrm>
          <a:prstGeom prst="ellipse">
            <a:avLst/>
          </a:prstGeom>
          <a:solidFill>
            <a:srgbClr val="3C78D8"/>
          </a:solidFill>
          <a:ln>
            <a:noFill/>
          </a:ln>
        </p:spPr>
        <p:txBody>
          <a:bodyPr anchorCtr="0" anchor="ctr" bIns="91425" lIns="91425" rIns="91425" tIns="91425">
            <a:noAutofit/>
          </a:bodyPr>
          <a:lstStyle/>
          <a:p>
            <a:pPr lvl="0">
              <a:spcBef>
                <a:spcPts val="0"/>
              </a:spcBef>
              <a:buNone/>
            </a:pPr>
            <a:r>
              <a:t/>
            </a:r>
            <a:endParaRPr/>
          </a:p>
        </p:txBody>
      </p:sp>
      <p:sp>
        <p:nvSpPr>
          <p:cNvPr id="232" name="Shape 232"/>
          <p:cNvSpPr txBox="1"/>
          <p:nvPr>
            <p:ph idx="1" type="body"/>
          </p:nvPr>
        </p:nvSpPr>
        <p:spPr>
          <a:xfrm>
            <a:off x="457200" y="2658150"/>
            <a:ext cx="8229600" cy="1495800"/>
          </a:xfrm>
          <a:prstGeom prst="rect">
            <a:avLst/>
          </a:prstGeom>
        </p:spPr>
        <p:txBody>
          <a:bodyPr anchorCtr="0" anchor="ctr" bIns="91425" lIns="91425" rIns="91425" tIns="91425">
            <a:noAutofit/>
          </a:bodyPr>
          <a:lstStyle/>
          <a:p>
            <a:pPr indent="0" lvl="0" marL="120650" rtl="0" algn="ctr">
              <a:spcBef>
                <a:spcPts val="0"/>
              </a:spcBef>
              <a:buNone/>
            </a:pPr>
            <a:r>
              <a:rPr lang="en-US" sz="9600">
                <a:solidFill>
                  <a:schemeClr val="lt1"/>
                </a:solidFill>
                <a:latin typeface="Ubuntu"/>
                <a:ea typeface="Ubuntu"/>
                <a:cs typeface="Ubuntu"/>
                <a:sym typeface="Ubuntu"/>
              </a:rPr>
              <a:t>UI</a:t>
            </a:r>
            <a:r>
              <a:rPr lang="en-US" sz="9600">
                <a:solidFill>
                  <a:srgbClr val="434343"/>
                </a:solidFill>
                <a:latin typeface="Ubuntu"/>
                <a:ea typeface="Ubuntu"/>
                <a:cs typeface="Ubuntu"/>
                <a:sym typeface="Ubuntu"/>
              </a:rPr>
              <a:t>  </a:t>
            </a:r>
            <a:r>
              <a:rPr lang="en-US" sz="9600">
                <a:solidFill>
                  <a:srgbClr val="000000"/>
                </a:solidFill>
                <a:latin typeface="Ubuntu"/>
                <a:ea typeface="Ubuntu"/>
                <a:cs typeface="Ubuntu"/>
                <a:sym typeface="Ubuntu"/>
              </a:rPr>
              <a:t>=  UX ?</a:t>
            </a:r>
          </a:p>
        </p:txBody>
      </p:sp>
      <p:grpSp>
        <p:nvGrpSpPr>
          <p:cNvPr id="233" name="Shape 233"/>
          <p:cNvGrpSpPr/>
          <p:nvPr/>
        </p:nvGrpSpPr>
        <p:grpSpPr>
          <a:xfrm>
            <a:off x="8464500" y="6178500"/>
            <a:ext cx="679500" cy="679500"/>
            <a:chOff x="8464500" y="6178500"/>
            <a:chExt cx="679500" cy="679500"/>
          </a:xfrm>
        </p:grpSpPr>
        <p:sp>
          <p:nvSpPr>
            <p:cNvPr id="234" name="Shape 234"/>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35" name="Shape 235"/>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236" name="Shape 236"/>
          <p:cNvSpPr txBox="1"/>
          <p:nvPr/>
        </p:nvSpPr>
        <p:spPr>
          <a:xfrm>
            <a:off x="0" y="4381900"/>
            <a:ext cx="9144000" cy="4640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What the UI is...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x="0" y="0"/>
          <a:ext cx="0" cy="0"/>
          <a:chOff x="0" y="0"/>
          <a:chExt cx="0" cy="0"/>
        </a:xfrm>
      </p:grpSpPr>
      <p:sp>
        <p:nvSpPr>
          <p:cNvPr id="48" name="Shape 48"/>
          <p:cNvSpPr/>
          <p:nvPr/>
        </p:nvSpPr>
        <p:spPr>
          <a:xfrm>
            <a:off x="742950" y="4552900"/>
            <a:ext cx="7751699" cy="727799"/>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indent="457200" lvl="0" marL="914400" rtl="0">
              <a:spcBef>
                <a:spcPts val="0"/>
              </a:spcBef>
              <a:buNone/>
            </a:pPr>
            <a:r>
              <a:t/>
            </a:r>
            <a:endParaRPr/>
          </a:p>
        </p:txBody>
      </p:sp>
      <p:sp>
        <p:nvSpPr>
          <p:cNvPr id="49" name="Shape 49"/>
          <p:cNvSpPr txBox="1"/>
          <p:nvPr>
            <p:ph type="ctrTitle"/>
          </p:nvPr>
        </p:nvSpPr>
        <p:spPr>
          <a:xfrm>
            <a:off x="2004825" y="4653460"/>
            <a:ext cx="6446099" cy="523500"/>
          </a:xfrm>
          <a:prstGeom prst="rect">
            <a:avLst/>
          </a:prstGeom>
        </p:spPr>
        <p:txBody>
          <a:bodyPr anchorCtr="0" anchor="b" bIns="91425" lIns="91425" rIns="91425" tIns="91425">
            <a:noAutofit/>
          </a:bodyPr>
          <a:lstStyle/>
          <a:p>
            <a:pPr indent="0" lvl="0" marL="0" rtl="0" algn="l">
              <a:spcBef>
                <a:spcPts val="0"/>
              </a:spcBef>
              <a:buNone/>
            </a:pPr>
            <a:r>
              <a:rPr b="0" lang="en-US" sz="2400">
                <a:solidFill>
                  <a:srgbClr val="000000"/>
                </a:solidFill>
                <a:latin typeface="Ubuntu"/>
                <a:ea typeface="Ubuntu"/>
                <a:cs typeface="Ubuntu"/>
                <a:sym typeface="Ubuntu"/>
              </a:rPr>
              <a:t>UI/UX Design and Data Visualization</a:t>
            </a:r>
          </a:p>
        </p:txBody>
      </p:sp>
      <p:sp>
        <p:nvSpPr>
          <p:cNvPr id="50" name="Shape 50"/>
          <p:cNvSpPr txBox="1"/>
          <p:nvPr>
            <p:ph type="ctrTitle"/>
          </p:nvPr>
        </p:nvSpPr>
        <p:spPr>
          <a:xfrm>
            <a:off x="2048525" y="544262"/>
            <a:ext cx="6446099" cy="5235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b="0" lang="en-US" sz="2400">
                <a:solidFill>
                  <a:srgbClr val="999999"/>
                </a:solidFill>
                <a:latin typeface="Ubuntu"/>
                <a:ea typeface="Ubuntu"/>
                <a:cs typeface="Ubuntu"/>
                <a:sym typeface="Ubuntu"/>
              </a:rPr>
              <a:t>UX Intro</a:t>
            </a:r>
          </a:p>
        </p:txBody>
      </p:sp>
      <p:sp>
        <p:nvSpPr>
          <p:cNvPr id="51" name="Shape 51"/>
          <p:cNvSpPr txBox="1"/>
          <p:nvPr>
            <p:ph type="ctrTitle"/>
          </p:nvPr>
        </p:nvSpPr>
        <p:spPr>
          <a:xfrm>
            <a:off x="2048450" y="3601922"/>
            <a:ext cx="6446099" cy="5235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b="0" lang="en-US" sz="2400">
                <a:solidFill>
                  <a:srgbClr val="999999"/>
                </a:solidFill>
                <a:latin typeface="Ubuntu"/>
                <a:ea typeface="Ubuntu"/>
                <a:cs typeface="Ubuntu"/>
                <a:sym typeface="Ubuntu"/>
              </a:rPr>
              <a:t>Fundamentals of Graphic Design</a:t>
            </a:r>
          </a:p>
        </p:txBody>
      </p:sp>
      <p:sp>
        <p:nvSpPr>
          <p:cNvPr id="52" name="Shape 52"/>
          <p:cNvSpPr txBox="1"/>
          <p:nvPr>
            <p:ph type="ctrTitle"/>
          </p:nvPr>
        </p:nvSpPr>
        <p:spPr>
          <a:xfrm>
            <a:off x="2048525" y="1563482"/>
            <a:ext cx="6446099" cy="523500"/>
          </a:xfrm>
          <a:prstGeom prst="rect">
            <a:avLst/>
          </a:prstGeom>
        </p:spPr>
        <p:txBody>
          <a:bodyPr anchorCtr="0" anchor="b" bIns="91425" lIns="91425" rIns="91425" tIns="91425">
            <a:noAutofit/>
          </a:bodyPr>
          <a:lstStyle/>
          <a:p>
            <a:pPr lvl="0" rtl="0" algn="l">
              <a:spcBef>
                <a:spcPts val="0"/>
              </a:spcBef>
              <a:buNone/>
            </a:pPr>
            <a:r>
              <a:rPr b="0" lang="en-US" sz="2400">
                <a:solidFill>
                  <a:srgbClr val="999999"/>
                </a:solidFill>
                <a:latin typeface="Ubuntu"/>
                <a:ea typeface="Ubuntu"/>
                <a:cs typeface="Ubuntu"/>
                <a:sym typeface="Ubuntu"/>
              </a:rPr>
              <a:t>Information Architecture</a:t>
            </a:r>
          </a:p>
        </p:txBody>
      </p:sp>
      <p:sp>
        <p:nvSpPr>
          <p:cNvPr id="53" name="Shape 53"/>
          <p:cNvSpPr txBox="1"/>
          <p:nvPr>
            <p:ph type="ctrTitle"/>
          </p:nvPr>
        </p:nvSpPr>
        <p:spPr>
          <a:xfrm>
            <a:off x="2048525" y="2582702"/>
            <a:ext cx="6446099" cy="523500"/>
          </a:xfrm>
          <a:prstGeom prst="rect">
            <a:avLst/>
          </a:prstGeom>
        </p:spPr>
        <p:txBody>
          <a:bodyPr anchorCtr="0" anchor="b" bIns="91425" lIns="91425" rIns="91425" tIns="91425">
            <a:noAutofit/>
          </a:bodyPr>
          <a:lstStyle/>
          <a:p>
            <a:pPr lvl="0" rtl="0" algn="l">
              <a:spcBef>
                <a:spcPts val="0"/>
              </a:spcBef>
              <a:buNone/>
            </a:pPr>
            <a:r>
              <a:rPr b="0" lang="en-US" sz="2400">
                <a:solidFill>
                  <a:srgbClr val="999999"/>
                </a:solidFill>
                <a:latin typeface="Ubuntu"/>
                <a:ea typeface="Ubuntu"/>
                <a:cs typeface="Ubuntu"/>
                <a:sym typeface="Ubuntu"/>
              </a:rPr>
              <a:t>Interaction Design Principles and Usability</a:t>
            </a:r>
          </a:p>
        </p:txBody>
      </p:sp>
      <p:pic>
        <p:nvPicPr>
          <p:cNvPr id="54" name="Shape 54"/>
          <p:cNvPicPr preferRelativeResize="0"/>
          <p:nvPr/>
        </p:nvPicPr>
        <p:blipFill>
          <a:blip r:embed="rId3">
            <a:alphaModFix/>
          </a:blip>
          <a:stretch>
            <a:fillRect/>
          </a:stretch>
        </p:blipFill>
        <p:spPr>
          <a:xfrm>
            <a:off x="1036099" y="555723"/>
            <a:ext cx="814379" cy="578628"/>
          </a:xfrm>
          <a:prstGeom prst="rect">
            <a:avLst/>
          </a:prstGeom>
          <a:noFill/>
          <a:ln>
            <a:noFill/>
          </a:ln>
        </p:spPr>
      </p:pic>
      <p:pic>
        <p:nvPicPr>
          <p:cNvPr id="55" name="Shape 55"/>
          <p:cNvPicPr preferRelativeResize="0"/>
          <p:nvPr/>
        </p:nvPicPr>
        <p:blipFill>
          <a:blip r:embed="rId3">
            <a:alphaModFix/>
          </a:blip>
          <a:stretch>
            <a:fillRect/>
          </a:stretch>
        </p:blipFill>
        <p:spPr>
          <a:xfrm>
            <a:off x="1036099" y="1556507"/>
            <a:ext cx="814379" cy="578628"/>
          </a:xfrm>
          <a:prstGeom prst="rect">
            <a:avLst/>
          </a:prstGeom>
          <a:noFill/>
          <a:ln>
            <a:noFill/>
          </a:ln>
        </p:spPr>
      </p:pic>
      <p:pic>
        <p:nvPicPr>
          <p:cNvPr id="56" name="Shape 56"/>
          <p:cNvPicPr preferRelativeResize="0"/>
          <p:nvPr/>
        </p:nvPicPr>
        <p:blipFill>
          <a:blip r:embed="rId3">
            <a:alphaModFix/>
          </a:blip>
          <a:stretch>
            <a:fillRect/>
          </a:stretch>
        </p:blipFill>
        <p:spPr>
          <a:xfrm>
            <a:off x="1036099" y="2620508"/>
            <a:ext cx="814379" cy="578628"/>
          </a:xfrm>
          <a:prstGeom prst="rect">
            <a:avLst/>
          </a:prstGeom>
          <a:noFill/>
          <a:ln>
            <a:noFill/>
          </a:ln>
        </p:spPr>
      </p:pic>
      <p:pic>
        <p:nvPicPr>
          <p:cNvPr id="57" name="Shape 57"/>
          <p:cNvPicPr preferRelativeResize="0"/>
          <p:nvPr/>
        </p:nvPicPr>
        <p:blipFill>
          <a:blip r:embed="rId3">
            <a:alphaModFix/>
          </a:blip>
          <a:stretch>
            <a:fillRect/>
          </a:stretch>
        </p:blipFill>
        <p:spPr>
          <a:xfrm>
            <a:off x="1036099" y="3589660"/>
            <a:ext cx="814379" cy="578628"/>
          </a:xfrm>
          <a:prstGeom prst="rect">
            <a:avLst/>
          </a:prstGeom>
          <a:noFill/>
          <a:ln>
            <a:noFill/>
          </a:ln>
        </p:spPr>
      </p:pic>
      <p:sp>
        <p:nvSpPr>
          <p:cNvPr id="58" name="Shape 58"/>
          <p:cNvSpPr txBox="1"/>
          <p:nvPr>
            <p:ph type="ctrTitle"/>
          </p:nvPr>
        </p:nvSpPr>
        <p:spPr>
          <a:xfrm>
            <a:off x="2048525" y="5640362"/>
            <a:ext cx="5865300" cy="523500"/>
          </a:xfrm>
          <a:prstGeom prst="rect">
            <a:avLst/>
          </a:prstGeom>
        </p:spPr>
        <p:txBody>
          <a:bodyPr anchorCtr="0" anchor="b" bIns="91425" lIns="91425" rIns="91425" tIns="91425">
            <a:noAutofit/>
          </a:bodyPr>
          <a:lstStyle/>
          <a:p>
            <a:pPr lvl="0" rtl="0" algn="l">
              <a:spcBef>
                <a:spcPts val="0"/>
              </a:spcBef>
              <a:buNone/>
            </a:pPr>
            <a:r>
              <a:rPr b="0" lang="en-US" sz="2400">
                <a:solidFill>
                  <a:srgbClr val="000000"/>
                </a:solidFill>
                <a:latin typeface="Ubuntu"/>
                <a:ea typeface="Ubuntu"/>
                <a:cs typeface="Ubuntu"/>
                <a:sym typeface="Ubuntu"/>
              </a:rPr>
              <a:t>UI Design for Mobile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
                                        <p:tgtEl>
                                          <p:spTgt spid="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
                                        <p:tgtEl>
                                          <p:spTgt spid="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
                                        <p:tgtEl>
                                          <p:spTgt spid="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
                                        <p:tgtEl>
                                          <p:spTgt spid="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1000"/>
                                        <p:tgtEl>
                                          <p:spTgt spid="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lvl="0">
              <a:spcBef>
                <a:spcPts val="0"/>
              </a:spcBef>
              <a:buNone/>
            </a:pPr>
            <a:r>
              <a:rPr lang="en-US">
                <a:solidFill>
                  <a:schemeClr val="lt1"/>
                </a:solidFill>
              </a:rPr>
              <a:t>UI HISTORY ?</a:t>
            </a:r>
          </a:p>
        </p:txBody>
      </p:sp>
      <p:pic>
        <p:nvPicPr>
          <p:cNvPr id="242" name="Shape 242"/>
          <p:cNvPicPr preferRelativeResize="0"/>
          <p:nvPr/>
        </p:nvPicPr>
        <p:blipFill>
          <a:blip r:embed="rId3">
            <a:alphaModFix/>
          </a:blip>
          <a:stretch>
            <a:fillRect/>
          </a:stretch>
        </p:blipFill>
        <p:spPr>
          <a:xfrm>
            <a:off x="0" y="0"/>
            <a:ext cx="9144000" cy="6858000"/>
          </a:xfrm>
          <a:prstGeom prst="rect">
            <a:avLst/>
          </a:prstGeom>
          <a:noFill/>
          <a:ln>
            <a:noFill/>
          </a:ln>
        </p:spPr>
      </p:pic>
      <p:grpSp>
        <p:nvGrpSpPr>
          <p:cNvPr id="243" name="Shape 243"/>
          <p:cNvGrpSpPr/>
          <p:nvPr/>
        </p:nvGrpSpPr>
        <p:grpSpPr>
          <a:xfrm>
            <a:off x="25" y="0"/>
            <a:ext cx="9144000" cy="3857249"/>
            <a:chOff x="25" y="0"/>
            <a:chExt cx="9144000" cy="3857249"/>
          </a:xfrm>
        </p:grpSpPr>
        <p:sp>
          <p:nvSpPr>
            <p:cNvPr id="244" name="Shape 244"/>
            <p:cNvSpPr/>
            <p:nvPr/>
          </p:nvSpPr>
          <p:spPr>
            <a:xfrm>
              <a:off x="25" y="0"/>
              <a:ext cx="9144000" cy="3639000"/>
            </a:xfrm>
            <a:prstGeom prst="rect">
              <a:avLst/>
            </a:prstGeom>
            <a:solidFill>
              <a:srgbClr val="000000">
                <a:alpha val="40380"/>
              </a:srgbClr>
            </a:solidFill>
            <a:ln>
              <a:noFill/>
            </a:ln>
          </p:spPr>
          <p:txBody>
            <a:bodyPr anchorCtr="0" anchor="ctr" bIns="91425" lIns="91425" rIns="91425" tIns="91425">
              <a:noAutofit/>
            </a:bodyPr>
            <a:lstStyle/>
            <a:p>
              <a:pPr lvl="0">
                <a:spcBef>
                  <a:spcPts val="0"/>
                </a:spcBef>
                <a:buNone/>
              </a:pPr>
              <a:r>
                <a:t/>
              </a:r>
              <a:endParaRPr/>
            </a:p>
          </p:txBody>
        </p:sp>
        <p:sp>
          <p:nvSpPr>
            <p:cNvPr id="245" name="Shape 245"/>
            <p:cNvSpPr txBox="1"/>
            <p:nvPr/>
          </p:nvSpPr>
          <p:spPr>
            <a:xfrm>
              <a:off x="1771750" y="1417650"/>
              <a:ext cx="7037999" cy="2439599"/>
            </a:xfrm>
            <a:prstGeom prst="rect">
              <a:avLst/>
            </a:prstGeom>
            <a:noFill/>
            <a:ln>
              <a:noFill/>
            </a:ln>
          </p:spPr>
          <p:txBody>
            <a:bodyPr anchorCtr="0" anchor="ctr" bIns="91425" lIns="91425" rIns="91425" tIns="91425">
              <a:noAutofit/>
            </a:bodyPr>
            <a:lstStyle/>
            <a:p>
              <a:pPr lvl="0" rtl="0">
                <a:spcBef>
                  <a:spcPts val="0"/>
                </a:spcBef>
                <a:buClr>
                  <a:srgbClr val="000000"/>
                </a:buClr>
                <a:buSzPct val="45833"/>
                <a:buFont typeface="Arial"/>
                <a:buNone/>
              </a:pPr>
              <a:r>
                <a:rPr i="1" lang="en-US" sz="2400">
                  <a:solidFill>
                    <a:schemeClr val="lt1"/>
                  </a:solidFill>
                  <a:latin typeface="Courier New"/>
                  <a:ea typeface="Courier New"/>
                  <a:cs typeface="Courier New"/>
                  <a:sym typeface="Courier New"/>
                </a:rPr>
                <a:t>“The way that you accomplish tasks with a product – what you do and how it responds – that’s the interface”</a:t>
              </a:r>
            </a:p>
            <a:p>
              <a:pPr indent="457200" lvl="0" marL="3200400" rtl="0" algn="ctr">
                <a:spcBef>
                  <a:spcPts val="0"/>
                </a:spcBef>
                <a:buNone/>
              </a:pPr>
              <a:r>
                <a:t/>
              </a:r>
              <a:endParaRPr i="1" sz="2400">
                <a:solidFill>
                  <a:schemeClr val="lt1"/>
                </a:solidFill>
                <a:latin typeface="Courier New"/>
                <a:ea typeface="Courier New"/>
                <a:cs typeface="Courier New"/>
                <a:sym typeface="Courier New"/>
              </a:endParaRPr>
            </a:p>
            <a:p>
              <a:pPr indent="-69850" lvl="0" marL="0" rtl="0" algn="r">
                <a:spcBef>
                  <a:spcPts val="0"/>
                </a:spcBef>
                <a:buClr>
                  <a:srgbClr val="000000"/>
                </a:buClr>
                <a:buSzPct val="45833"/>
                <a:buFont typeface="Arial"/>
                <a:buNone/>
              </a:pPr>
              <a:r>
                <a:rPr i="1" lang="en-US" sz="2400">
                  <a:solidFill>
                    <a:schemeClr val="lt1"/>
                  </a:solidFill>
                  <a:latin typeface="Courier New"/>
                  <a:ea typeface="Courier New"/>
                  <a:cs typeface="Courier New"/>
                  <a:sym typeface="Courier New"/>
                </a:rPr>
                <a:t>Jef Raskin </a:t>
              </a:r>
            </a:p>
            <a:p>
              <a:pPr lvl="0" rtl="0" algn="ctr">
                <a:spcBef>
                  <a:spcPts val="0"/>
                </a:spcBef>
                <a:buNone/>
              </a:pPr>
              <a:r>
                <a:t/>
              </a:r>
              <a:endParaRPr i="1" sz="2400">
                <a:solidFill>
                  <a:schemeClr val="lt1"/>
                </a:solidFill>
                <a:latin typeface="Courier New"/>
                <a:ea typeface="Courier New"/>
                <a:cs typeface="Courier New"/>
                <a:sym typeface="Courier New"/>
              </a:endParaRPr>
            </a:p>
          </p:txBody>
        </p:sp>
      </p:grpSp>
      <p:sp>
        <p:nvSpPr>
          <p:cNvPr id="246" name="Shape 246"/>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latin typeface="Roboto"/>
                <a:ea typeface="Roboto"/>
                <a:cs typeface="Roboto"/>
                <a:sym typeface="Roboto"/>
              </a:rPr>
              <a:t>User Interface ?</a:t>
            </a:r>
          </a:p>
        </p:txBody>
      </p:sp>
      <p:grpSp>
        <p:nvGrpSpPr>
          <p:cNvPr id="247" name="Shape 247"/>
          <p:cNvGrpSpPr/>
          <p:nvPr/>
        </p:nvGrpSpPr>
        <p:grpSpPr>
          <a:xfrm>
            <a:off x="8464500" y="6178500"/>
            <a:ext cx="679500" cy="679500"/>
            <a:chOff x="8464500" y="6178500"/>
            <a:chExt cx="679500" cy="679500"/>
          </a:xfrm>
        </p:grpSpPr>
        <p:sp>
          <p:nvSpPr>
            <p:cNvPr id="248" name="Shape 248"/>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49" name="Shape 249"/>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pic>
        <p:nvPicPr>
          <p:cNvPr id="254" name="Shape 254"/>
          <p:cNvPicPr preferRelativeResize="0"/>
          <p:nvPr/>
        </p:nvPicPr>
        <p:blipFill>
          <a:blip r:embed="rId3">
            <a:alphaModFix/>
          </a:blip>
          <a:stretch>
            <a:fillRect/>
          </a:stretch>
        </p:blipFill>
        <p:spPr>
          <a:xfrm>
            <a:off x="2700375" y="1857400"/>
            <a:ext cx="3743250" cy="3745199"/>
          </a:xfrm>
          <a:prstGeom prst="rect">
            <a:avLst/>
          </a:prstGeom>
          <a:noFill/>
          <a:ln>
            <a:noFill/>
          </a:ln>
        </p:spPr>
      </p:pic>
      <p:sp>
        <p:nvSpPr>
          <p:cNvPr id="255" name="Shape 255"/>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Roboto"/>
                <a:ea typeface="Roboto"/>
                <a:cs typeface="Roboto"/>
                <a:sym typeface="Roboto"/>
              </a:rPr>
              <a:t>User Interface ?</a:t>
            </a:r>
          </a:p>
        </p:txBody>
      </p:sp>
      <p:grpSp>
        <p:nvGrpSpPr>
          <p:cNvPr id="256" name="Shape 256"/>
          <p:cNvGrpSpPr/>
          <p:nvPr/>
        </p:nvGrpSpPr>
        <p:grpSpPr>
          <a:xfrm>
            <a:off x="8464500" y="6178500"/>
            <a:ext cx="679500" cy="679500"/>
            <a:chOff x="8464500" y="6178500"/>
            <a:chExt cx="679500" cy="679500"/>
          </a:xfrm>
        </p:grpSpPr>
        <p:sp>
          <p:nvSpPr>
            <p:cNvPr id="257" name="Shape 257"/>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58" name="Shape 258"/>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pic>
        <p:nvPicPr>
          <p:cNvPr id="263" name="Shape 263"/>
          <p:cNvPicPr preferRelativeResize="0"/>
          <p:nvPr/>
        </p:nvPicPr>
        <p:blipFill>
          <a:blip r:embed="rId3">
            <a:alphaModFix/>
          </a:blip>
          <a:stretch>
            <a:fillRect/>
          </a:stretch>
        </p:blipFill>
        <p:spPr>
          <a:xfrm>
            <a:off x="2132187" y="1775975"/>
            <a:ext cx="4593224" cy="4590100"/>
          </a:xfrm>
          <a:prstGeom prst="rect">
            <a:avLst/>
          </a:prstGeom>
          <a:noFill/>
          <a:ln>
            <a:noFill/>
          </a:ln>
        </p:spPr>
      </p:pic>
      <p:sp>
        <p:nvSpPr>
          <p:cNvPr id="264" name="Shape 264"/>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Roboto"/>
                <a:ea typeface="Roboto"/>
                <a:cs typeface="Roboto"/>
                <a:sym typeface="Roboto"/>
              </a:rPr>
              <a:t>User Interface ?</a:t>
            </a:r>
          </a:p>
        </p:txBody>
      </p:sp>
      <p:grpSp>
        <p:nvGrpSpPr>
          <p:cNvPr id="265" name="Shape 265"/>
          <p:cNvGrpSpPr/>
          <p:nvPr/>
        </p:nvGrpSpPr>
        <p:grpSpPr>
          <a:xfrm>
            <a:off x="8464500" y="6178500"/>
            <a:ext cx="679500" cy="679500"/>
            <a:chOff x="8464500" y="6178500"/>
            <a:chExt cx="679500" cy="679500"/>
          </a:xfrm>
        </p:grpSpPr>
        <p:sp>
          <p:nvSpPr>
            <p:cNvPr id="266" name="Shape 266"/>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67" name="Shape 267"/>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pic>
        <p:nvPicPr>
          <p:cNvPr id="272" name="Shape 272"/>
          <p:cNvPicPr preferRelativeResize="0"/>
          <p:nvPr/>
        </p:nvPicPr>
        <p:blipFill>
          <a:blip r:embed="rId3">
            <a:alphaModFix/>
          </a:blip>
          <a:stretch>
            <a:fillRect/>
          </a:stretch>
        </p:blipFill>
        <p:spPr>
          <a:xfrm>
            <a:off x="1949212" y="1793575"/>
            <a:ext cx="5245624" cy="4134975"/>
          </a:xfrm>
          <a:prstGeom prst="rect">
            <a:avLst/>
          </a:prstGeom>
          <a:noFill/>
          <a:ln>
            <a:noFill/>
          </a:ln>
        </p:spPr>
      </p:pic>
      <p:sp>
        <p:nvSpPr>
          <p:cNvPr id="273" name="Shape 273"/>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Roboto"/>
                <a:ea typeface="Roboto"/>
                <a:cs typeface="Roboto"/>
                <a:sym typeface="Roboto"/>
              </a:rPr>
              <a:t>User Interface ?</a:t>
            </a:r>
          </a:p>
        </p:txBody>
      </p:sp>
      <p:grpSp>
        <p:nvGrpSpPr>
          <p:cNvPr id="274" name="Shape 274"/>
          <p:cNvGrpSpPr/>
          <p:nvPr/>
        </p:nvGrpSpPr>
        <p:grpSpPr>
          <a:xfrm>
            <a:off x="8464500" y="6178500"/>
            <a:ext cx="679500" cy="679500"/>
            <a:chOff x="8464500" y="6178500"/>
            <a:chExt cx="679500" cy="679500"/>
          </a:xfrm>
        </p:grpSpPr>
        <p:sp>
          <p:nvSpPr>
            <p:cNvPr id="275" name="Shape 275"/>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76" name="Shape 276"/>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pic>
        <p:nvPicPr>
          <p:cNvPr id="281" name="Shape 281"/>
          <p:cNvPicPr preferRelativeResize="0"/>
          <p:nvPr/>
        </p:nvPicPr>
        <p:blipFill>
          <a:blip r:embed="rId3">
            <a:alphaModFix/>
          </a:blip>
          <a:stretch>
            <a:fillRect/>
          </a:stretch>
        </p:blipFill>
        <p:spPr>
          <a:xfrm>
            <a:off x="0" y="0"/>
            <a:ext cx="9144000" cy="6858000"/>
          </a:xfrm>
          <a:prstGeom prst="rect">
            <a:avLst/>
          </a:prstGeom>
          <a:noFill/>
          <a:ln>
            <a:noFill/>
          </a:ln>
        </p:spPr>
      </p:pic>
      <p:sp>
        <p:nvSpPr>
          <p:cNvPr id="282" name="Shape 282"/>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latin typeface="Roboto"/>
                <a:ea typeface="Roboto"/>
                <a:cs typeface="Roboto"/>
                <a:sym typeface="Roboto"/>
              </a:rPr>
              <a:t>User Interface ?</a:t>
            </a:r>
          </a:p>
        </p:txBody>
      </p:sp>
      <p:grpSp>
        <p:nvGrpSpPr>
          <p:cNvPr id="283" name="Shape 283"/>
          <p:cNvGrpSpPr/>
          <p:nvPr/>
        </p:nvGrpSpPr>
        <p:grpSpPr>
          <a:xfrm>
            <a:off x="8464500" y="6178500"/>
            <a:ext cx="679500" cy="679500"/>
            <a:chOff x="8464500" y="6178500"/>
            <a:chExt cx="679500" cy="679500"/>
          </a:xfrm>
        </p:grpSpPr>
        <p:sp>
          <p:nvSpPr>
            <p:cNvPr id="284" name="Shape 284"/>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85" name="Shape 285"/>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pic>
        <p:nvPicPr>
          <p:cNvPr id="290" name="Shape 290"/>
          <p:cNvPicPr preferRelativeResize="0"/>
          <p:nvPr/>
        </p:nvPicPr>
        <p:blipFill>
          <a:blip r:embed="rId3">
            <a:alphaModFix/>
          </a:blip>
          <a:stretch>
            <a:fillRect/>
          </a:stretch>
        </p:blipFill>
        <p:spPr>
          <a:xfrm>
            <a:off x="2439425" y="100975"/>
            <a:ext cx="4265157" cy="5669550"/>
          </a:xfrm>
          <a:prstGeom prst="rect">
            <a:avLst/>
          </a:prstGeom>
          <a:noFill/>
          <a:ln>
            <a:noFill/>
          </a:ln>
        </p:spPr>
      </p:pic>
      <p:sp>
        <p:nvSpPr>
          <p:cNvPr id="291" name="Shape 291"/>
          <p:cNvSpPr/>
          <p:nvPr/>
        </p:nvSpPr>
        <p:spPr>
          <a:xfrm>
            <a:off x="2688150" y="604925"/>
            <a:ext cx="3677100" cy="2059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292" name="Shape 292"/>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Roboto"/>
                <a:ea typeface="Roboto"/>
                <a:cs typeface="Roboto"/>
                <a:sym typeface="Roboto"/>
              </a:rPr>
              <a:t>User Interface ?</a:t>
            </a:r>
          </a:p>
        </p:txBody>
      </p:sp>
      <p:grpSp>
        <p:nvGrpSpPr>
          <p:cNvPr id="293" name="Shape 293"/>
          <p:cNvGrpSpPr/>
          <p:nvPr/>
        </p:nvGrpSpPr>
        <p:grpSpPr>
          <a:xfrm>
            <a:off x="8464500" y="6178500"/>
            <a:ext cx="679500" cy="679500"/>
            <a:chOff x="8464500" y="6178500"/>
            <a:chExt cx="679500" cy="679500"/>
          </a:xfrm>
        </p:grpSpPr>
        <p:sp>
          <p:nvSpPr>
            <p:cNvPr id="294" name="Shape 294"/>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295" name="Shape 295"/>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HCI</a:t>
            </a:r>
          </a:p>
        </p:txBody>
      </p:sp>
      <p:sp>
        <p:nvSpPr>
          <p:cNvPr id="301" name="Shape 301"/>
          <p:cNvSpPr txBox="1"/>
          <p:nvPr/>
        </p:nvSpPr>
        <p:spPr>
          <a:xfrm>
            <a:off x="0" y="1445925"/>
            <a:ext cx="9144000"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Human - Computer Interaction</a:t>
            </a:r>
          </a:p>
        </p:txBody>
      </p:sp>
      <p:grpSp>
        <p:nvGrpSpPr>
          <p:cNvPr id="302" name="Shape 302"/>
          <p:cNvGrpSpPr/>
          <p:nvPr/>
        </p:nvGrpSpPr>
        <p:grpSpPr>
          <a:xfrm>
            <a:off x="8464500" y="6178500"/>
            <a:ext cx="679500" cy="679500"/>
            <a:chOff x="8464500" y="6178500"/>
            <a:chExt cx="679500" cy="679500"/>
          </a:xfrm>
        </p:grpSpPr>
        <p:sp>
          <p:nvSpPr>
            <p:cNvPr id="303" name="Shape 303"/>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304" name="Shape 304"/>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pic>
        <p:nvPicPr>
          <p:cNvPr id="305" name="Shape 305"/>
          <p:cNvPicPr preferRelativeResize="0"/>
          <p:nvPr/>
        </p:nvPicPr>
        <p:blipFill>
          <a:blip r:embed="rId3">
            <a:alphaModFix/>
          </a:blip>
          <a:stretch>
            <a:fillRect/>
          </a:stretch>
        </p:blipFill>
        <p:spPr>
          <a:xfrm>
            <a:off x="2492025" y="2097525"/>
            <a:ext cx="4160000" cy="3768350"/>
          </a:xfrm>
          <a:prstGeom prst="rect">
            <a:avLst/>
          </a:prstGeom>
          <a:noFill/>
          <a:ln>
            <a:noFill/>
          </a:ln>
        </p:spPr>
      </p:pic>
      <p:sp>
        <p:nvSpPr>
          <p:cNvPr id="306" name="Shape 306"/>
          <p:cNvSpPr/>
          <p:nvPr/>
        </p:nvSpPr>
        <p:spPr>
          <a:xfrm>
            <a:off x="3595450" y="4577550"/>
            <a:ext cx="1914300" cy="982199"/>
          </a:xfrm>
          <a:prstGeom prst="rect">
            <a:avLst/>
          </a:prstGeom>
          <a:solidFill>
            <a:srgbClr val="00C5C3"/>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6"/>
                                        </p:tgtEl>
                                      </p:cBhvr>
                                    </p:animEffect>
                                    <p:set>
                                      <p:cBhvr>
                                        <p:cTn dur="1" fill="hold">
                                          <p:stCondLst>
                                            <p:cond delay="1000"/>
                                          </p:stCondLst>
                                        </p:cTn>
                                        <p:tgtEl>
                                          <p:spTgt spid="3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pic>
        <p:nvPicPr>
          <p:cNvPr id="311" name="Shape 311"/>
          <p:cNvPicPr preferRelativeResize="0"/>
          <p:nvPr/>
        </p:nvPicPr>
        <p:blipFill>
          <a:blip r:embed="rId3">
            <a:alphaModFix/>
          </a:blip>
          <a:stretch>
            <a:fillRect/>
          </a:stretch>
        </p:blipFill>
        <p:spPr>
          <a:xfrm>
            <a:off x="2871775" y="2329900"/>
            <a:ext cx="3577649" cy="3323250"/>
          </a:xfrm>
          <a:prstGeom prst="rect">
            <a:avLst/>
          </a:prstGeom>
          <a:noFill/>
          <a:ln>
            <a:noFill/>
          </a:ln>
        </p:spPr>
      </p:pic>
      <p:grpSp>
        <p:nvGrpSpPr>
          <p:cNvPr id="312" name="Shape 312"/>
          <p:cNvGrpSpPr/>
          <p:nvPr/>
        </p:nvGrpSpPr>
        <p:grpSpPr>
          <a:xfrm>
            <a:off x="8464500" y="6178500"/>
            <a:ext cx="679500" cy="679500"/>
            <a:chOff x="8464500" y="6178500"/>
            <a:chExt cx="679500" cy="679500"/>
          </a:xfrm>
        </p:grpSpPr>
        <p:sp>
          <p:nvSpPr>
            <p:cNvPr id="313" name="Shape 313"/>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314" name="Shape 314"/>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315" name="Shape 315"/>
          <p:cNvSpPr txBox="1"/>
          <p:nvPr/>
        </p:nvSpPr>
        <p:spPr>
          <a:xfrm>
            <a:off x="0" y="1445925"/>
            <a:ext cx="9144000"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Nice to meet you!</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p:nvPr/>
        </p:nvSpPr>
        <p:spPr>
          <a:xfrm>
            <a:off x="0" y="2545000"/>
            <a:ext cx="9144000" cy="1674000"/>
          </a:xfrm>
          <a:prstGeom prst="rect">
            <a:avLst/>
          </a:prstGeom>
          <a:solidFill>
            <a:srgbClr val="3C78D8"/>
          </a:solidFill>
          <a:ln>
            <a:noFill/>
          </a:ln>
        </p:spPr>
        <p:txBody>
          <a:bodyPr anchorCtr="0" anchor="ctr" bIns="91425" lIns="91425" rIns="91425" tIns="91425">
            <a:noAutofit/>
          </a:bodyPr>
          <a:lstStyle/>
          <a:p>
            <a:pPr lvl="0">
              <a:spcBef>
                <a:spcPts val="0"/>
              </a:spcBef>
              <a:buNone/>
            </a:pPr>
            <a:r>
              <a:t/>
            </a:r>
            <a:endParaRPr/>
          </a:p>
        </p:txBody>
      </p:sp>
      <p:sp>
        <p:nvSpPr>
          <p:cNvPr id="321" name="Shape 321"/>
          <p:cNvSpPr txBox="1"/>
          <p:nvPr>
            <p:ph idx="1" type="subTitle"/>
          </p:nvPr>
        </p:nvSpPr>
        <p:spPr>
          <a:xfrm>
            <a:off x="472075" y="2930675"/>
            <a:ext cx="2175299" cy="974700"/>
          </a:xfrm>
          <a:prstGeom prst="rect">
            <a:avLst/>
          </a:prstGeom>
        </p:spPr>
        <p:txBody>
          <a:bodyPr anchorCtr="0" anchor="ctr" bIns="91425" lIns="91425" rIns="91425" tIns="91425">
            <a:noAutofit/>
          </a:bodyPr>
          <a:lstStyle/>
          <a:p>
            <a:pPr indent="0" lvl="0" marL="0" rtl="0">
              <a:spcBef>
                <a:spcPts val="0"/>
              </a:spcBef>
              <a:buNone/>
            </a:pPr>
            <a:r>
              <a:t/>
            </a:r>
            <a:endParaRPr sz="7200">
              <a:solidFill>
                <a:schemeClr val="lt1"/>
              </a:solidFill>
            </a:endParaRPr>
          </a:p>
          <a:p>
            <a:pPr lvl="0" rtl="0">
              <a:spcBef>
                <a:spcPts val="0"/>
              </a:spcBef>
              <a:buClr>
                <a:schemeClr val="lt1"/>
              </a:buClr>
              <a:buSzPct val="100000"/>
            </a:pPr>
            <a:r>
              <a:rPr lang="en-US" sz="7200">
                <a:solidFill>
                  <a:schemeClr val="lt1"/>
                </a:solidFill>
              </a:rPr>
              <a:t>CLI  </a:t>
            </a:r>
          </a:p>
          <a:p>
            <a:pPr lvl="0">
              <a:spcBef>
                <a:spcPts val="0"/>
              </a:spcBef>
              <a:buNone/>
            </a:pPr>
            <a:r>
              <a:t/>
            </a:r>
            <a:endParaRPr sz="7200">
              <a:solidFill>
                <a:schemeClr val="lt1"/>
              </a:solidFill>
            </a:endParaRPr>
          </a:p>
        </p:txBody>
      </p:sp>
      <p:sp>
        <p:nvSpPr>
          <p:cNvPr id="322" name="Shape 322"/>
          <p:cNvSpPr txBox="1"/>
          <p:nvPr>
            <p:ph idx="1" type="subTitle"/>
          </p:nvPr>
        </p:nvSpPr>
        <p:spPr>
          <a:xfrm>
            <a:off x="3167725" y="2930675"/>
            <a:ext cx="2598899" cy="974700"/>
          </a:xfrm>
          <a:prstGeom prst="rect">
            <a:avLst/>
          </a:prstGeom>
        </p:spPr>
        <p:txBody>
          <a:bodyPr anchorCtr="0" anchor="ctr" bIns="91425" lIns="91425" rIns="91425" tIns="91425">
            <a:noAutofit/>
          </a:bodyPr>
          <a:lstStyle/>
          <a:p>
            <a:pPr indent="0" lvl="0" marL="0" rtl="0">
              <a:spcBef>
                <a:spcPts val="0"/>
              </a:spcBef>
              <a:buNone/>
            </a:pPr>
            <a:r>
              <a:t/>
            </a:r>
            <a:endParaRPr sz="7200">
              <a:solidFill>
                <a:schemeClr val="lt1"/>
              </a:solidFill>
            </a:endParaRPr>
          </a:p>
          <a:p>
            <a:pPr lvl="0" rtl="0">
              <a:spcBef>
                <a:spcPts val="0"/>
              </a:spcBef>
              <a:buClr>
                <a:schemeClr val="lt1"/>
              </a:buClr>
              <a:buSzPct val="100000"/>
            </a:pPr>
            <a:r>
              <a:rPr lang="en-US" sz="7200">
                <a:solidFill>
                  <a:schemeClr val="lt1"/>
                </a:solidFill>
              </a:rPr>
              <a:t>GUI  </a:t>
            </a:r>
          </a:p>
          <a:p>
            <a:pPr lvl="0" rtl="0">
              <a:spcBef>
                <a:spcPts val="0"/>
              </a:spcBef>
              <a:buNone/>
            </a:pPr>
            <a:r>
              <a:t/>
            </a:r>
            <a:endParaRPr sz="7200">
              <a:solidFill>
                <a:schemeClr val="lt1"/>
              </a:solidFill>
            </a:endParaRPr>
          </a:p>
        </p:txBody>
      </p:sp>
      <p:sp>
        <p:nvSpPr>
          <p:cNvPr id="323" name="Shape 323"/>
          <p:cNvSpPr txBox="1"/>
          <p:nvPr>
            <p:ph idx="1" type="subTitle"/>
          </p:nvPr>
        </p:nvSpPr>
        <p:spPr>
          <a:xfrm>
            <a:off x="6286975" y="2930675"/>
            <a:ext cx="2175299" cy="974700"/>
          </a:xfrm>
          <a:prstGeom prst="rect">
            <a:avLst/>
          </a:prstGeom>
        </p:spPr>
        <p:txBody>
          <a:bodyPr anchorCtr="0" anchor="ctr" bIns="91425" lIns="91425" rIns="91425" tIns="91425">
            <a:noAutofit/>
          </a:bodyPr>
          <a:lstStyle/>
          <a:p>
            <a:pPr indent="0" lvl="0" marL="0" rtl="0">
              <a:spcBef>
                <a:spcPts val="0"/>
              </a:spcBef>
              <a:buNone/>
            </a:pPr>
            <a:r>
              <a:t/>
            </a:r>
            <a:endParaRPr sz="7200">
              <a:solidFill>
                <a:schemeClr val="lt1"/>
              </a:solidFill>
            </a:endParaRPr>
          </a:p>
          <a:p>
            <a:pPr lvl="0" rtl="0">
              <a:spcBef>
                <a:spcPts val="0"/>
              </a:spcBef>
              <a:buClr>
                <a:schemeClr val="lt1"/>
              </a:buClr>
              <a:buSzPct val="100000"/>
            </a:pPr>
            <a:r>
              <a:rPr lang="en-US" sz="7200">
                <a:solidFill>
                  <a:schemeClr val="lt1"/>
                </a:solidFill>
              </a:rPr>
              <a:t>NUI  </a:t>
            </a:r>
          </a:p>
          <a:p>
            <a:pPr lvl="0" rtl="0">
              <a:spcBef>
                <a:spcPts val="0"/>
              </a:spcBef>
              <a:buNone/>
            </a:pPr>
            <a:r>
              <a:t/>
            </a:r>
            <a:endParaRPr sz="7200">
              <a:solidFill>
                <a:schemeClr val="lt1"/>
              </a:solidFill>
            </a:endParaRPr>
          </a:p>
        </p:txBody>
      </p:sp>
      <p:sp>
        <p:nvSpPr>
          <p:cNvPr id="324" name="Shape 324"/>
          <p:cNvSpPr/>
          <p:nvPr/>
        </p:nvSpPr>
        <p:spPr>
          <a:xfrm>
            <a:off x="2811025" y="3195425"/>
            <a:ext cx="174300" cy="445199"/>
          </a:xfrm>
          <a:prstGeom prst="chevron">
            <a:avLst>
              <a:gd fmla="val 50000" name="adj"/>
            </a:avLst>
          </a:prstGeom>
          <a:solidFill>
            <a:schemeClr val="lt1"/>
          </a:solidFill>
          <a:ln>
            <a:noFill/>
          </a:ln>
        </p:spPr>
        <p:txBody>
          <a:bodyPr anchorCtr="0" anchor="ctr" bIns="91425" lIns="91425" rIns="91425" tIns="91425">
            <a:noAutofit/>
          </a:bodyPr>
          <a:lstStyle/>
          <a:p>
            <a:pPr lvl="0">
              <a:spcBef>
                <a:spcPts val="0"/>
              </a:spcBef>
              <a:buNone/>
            </a:pPr>
            <a:r>
              <a:t/>
            </a:r>
            <a:endParaRPr>
              <a:solidFill>
                <a:schemeClr val="lt1"/>
              </a:solidFill>
            </a:endParaRPr>
          </a:p>
        </p:txBody>
      </p:sp>
      <p:grpSp>
        <p:nvGrpSpPr>
          <p:cNvPr id="325" name="Shape 325"/>
          <p:cNvGrpSpPr/>
          <p:nvPr/>
        </p:nvGrpSpPr>
        <p:grpSpPr>
          <a:xfrm>
            <a:off x="8464500" y="6178500"/>
            <a:ext cx="679500" cy="679500"/>
            <a:chOff x="8464500" y="6178500"/>
            <a:chExt cx="679500" cy="679500"/>
          </a:xfrm>
        </p:grpSpPr>
        <p:sp>
          <p:nvSpPr>
            <p:cNvPr id="326" name="Shape 326"/>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327" name="Shape 327"/>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328" name="Shape 328"/>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&lt; User Interface / &gt;</a:t>
            </a:r>
          </a:p>
        </p:txBody>
      </p:sp>
      <p:sp>
        <p:nvSpPr>
          <p:cNvPr id="329" name="Shape 329"/>
          <p:cNvSpPr/>
          <p:nvPr/>
        </p:nvSpPr>
        <p:spPr>
          <a:xfrm>
            <a:off x="5934450" y="3195425"/>
            <a:ext cx="174300" cy="445199"/>
          </a:xfrm>
          <a:prstGeom prst="chevron">
            <a:avLst>
              <a:gd fmla="val 50000" name="adj"/>
            </a:avLst>
          </a:prstGeom>
          <a:solidFill>
            <a:schemeClr val="lt1"/>
          </a:solidFill>
          <a:ln>
            <a:noFill/>
          </a:ln>
        </p:spPr>
        <p:txBody>
          <a:bodyPr anchorCtr="0" anchor="ctr" bIns="91425" lIns="91425" rIns="91425" tIns="91425">
            <a:noAutofit/>
          </a:bodyPr>
          <a:lstStyle/>
          <a:p>
            <a:pPr lvl="0">
              <a:spcBef>
                <a:spcPts val="0"/>
              </a:spcBef>
              <a:buNone/>
            </a:pPr>
            <a:r>
              <a:t/>
            </a:r>
            <a:endParaRPr>
              <a:solidFill>
                <a:schemeClr val="lt1"/>
              </a:solidFill>
            </a:endParaRPr>
          </a:p>
        </p:txBody>
      </p:sp>
      <p:sp>
        <p:nvSpPr>
          <p:cNvPr id="330" name="Shape 330"/>
          <p:cNvSpPr txBox="1"/>
          <p:nvPr/>
        </p:nvSpPr>
        <p:spPr>
          <a:xfrm>
            <a:off x="771775" y="4362575"/>
            <a:ext cx="1875599" cy="457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3C78D8"/>
                </a:solidFill>
                <a:latin typeface="Ubuntu"/>
                <a:ea typeface="Ubuntu"/>
                <a:cs typeface="Ubuntu"/>
                <a:sym typeface="Ubuntu"/>
              </a:rPr>
              <a:t>Codified</a:t>
            </a:r>
          </a:p>
        </p:txBody>
      </p:sp>
      <p:sp>
        <p:nvSpPr>
          <p:cNvPr id="331" name="Shape 331"/>
          <p:cNvSpPr txBox="1"/>
          <p:nvPr/>
        </p:nvSpPr>
        <p:spPr>
          <a:xfrm>
            <a:off x="771775" y="4819775"/>
            <a:ext cx="1875599" cy="457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3C78D8"/>
                </a:solidFill>
                <a:latin typeface="Ubuntu"/>
                <a:ea typeface="Ubuntu"/>
                <a:cs typeface="Ubuntu"/>
                <a:sym typeface="Ubuntu"/>
              </a:rPr>
              <a:t>Strict</a:t>
            </a:r>
          </a:p>
        </p:txBody>
      </p:sp>
      <p:sp>
        <p:nvSpPr>
          <p:cNvPr id="332" name="Shape 332"/>
          <p:cNvSpPr txBox="1"/>
          <p:nvPr/>
        </p:nvSpPr>
        <p:spPr>
          <a:xfrm>
            <a:off x="3558000" y="4362575"/>
            <a:ext cx="1875599" cy="457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3C78D8"/>
                </a:solidFill>
                <a:latin typeface="Ubuntu"/>
                <a:ea typeface="Ubuntu"/>
                <a:cs typeface="Ubuntu"/>
                <a:sym typeface="Ubuntu"/>
              </a:rPr>
              <a:t>Metaphor</a:t>
            </a:r>
          </a:p>
        </p:txBody>
      </p:sp>
      <p:sp>
        <p:nvSpPr>
          <p:cNvPr id="333" name="Shape 333"/>
          <p:cNvSpPr txBox="1"/>
          <p:nvPr/>
        </p:nvSpPr>
        <p:spPr>
          <a:xfrm>
            <a:off x="3327275" y="4819775"/>
            <a:ext cx="2336999" cy="457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3C78D8"/>
                </a:solidFill>
                <a:latin typeface="Ubuntu"/>
                <a:ea typeface="Ubuntu"/>
                <a:cs typeface="Ubuntu"/>
                <a:sym typeface="Ubuntu"/>
              </a:rPr>
              <a:t>Explanatory</a:t>
            </a:r>
          </a:p>
        </p:txBody>
      </p:sp>
      <p:sp>
        <p:nvSpPr>
          <p:cNvPr id="334" name="Shape 334"/>
          <p:cNvSpPr txBox="1"/>
          <p:nvPr/>
        </p:nvSpPr>
        <p:spPr>
          <a:xfrm>
            <a:off x="6436850" y="4362575"/>
            <a:ext cx="1875599" cy="457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3C78D8"/>
                </a:solidFill>
                <a:latin typeface="Ubuntu"/>
                <a:ea typeface="Ubuntu"/>
                <a:cs typeface="Ubuntu"/>
                <a:sym typeface="Ubuntu"/>
              </a:rPr>
              <a:t>Direct</a:t>
            </a:r>
          </a:p>
        </p:txBody>
      </p:sp>
      <p:sp>
        <p:nvSpPr>
          <p:cNvPr id="335" name="Shape 335"/>
          <p:cNvSpPr txBox="1"/>
          <p:nvPr/>
        </p:nvSpPr>
        <p:spPr>
          <a:xfrm>
            <a:off x="6206125" y="4819775"/>
            <a:ext cx="2336999" cy="457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3C78D8"/>
                </a:solidFill>
                <a:latin typeface="Ubuntu"/>
                <a:ea typeface="Ubuntu"/>
                <a:cs typeface="Ubuntu"/>
                <a:sym typeface="Ubuntu"/>
              </a:rPr>
              <a:t>Intuitive</a:t>
            </a:r>
          </a:p>
        </p:txBody>
      </p:sp>
      <p:sp>
        <p:nvSpPr>
          <p:cNvPr id="336" name="Shape 336"/>
          <p:cNvSpPr txBox="1"/>
          <p:nvPr/>
        </p:nvSpPr>
        <p:spPr>
          <a:xfrm>
            <a:off x="429800" y="1921600"/>
            <a:ext cx="2598899" cy="457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Command line UI</a:t>
            </a:r>
          </a:p>
        </p:txBody>
      </p:sp>
      <p:sp>
        <p:nvSpPr>
          <p:cNvPr id="337" name="Shape 337"/>
          <p:cNvSpPr txBox="1"/>
          <p:nvPr/>
        </p:nvSpPr>
        <p:spPr>
          <a:xfrm>
            <a:off x="3081175" y="1921600"/>
            <a:ext cx="2772000" cy="457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Graphical UI</a:t>
            </a:r>
          </a:p>
        </p:txBody>
      </p:sp>
      <p:sp>
        <p:nvSpPr>
          <p:cNvPr id="338" name="Shape 338"/>
          <p:cNvSpPr txBox="1"/>
          <p:nvPr/>
        </p:nvSpPr>
        <p:spPr>
          <a:xfrm>
            <a:off x="5988650" y="1921600"/>
            <a:ext cx="2772000" cy="4572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Natural UI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0" y="0"/>
            <a:ext cx="9144000" cy="6858000"/>
          </a:xfrm>
          <a:prstGeom prst="rect">
            <a:avLst/>
          </a:prstGeom>
          <a:noFill/>
          <a:ln>
            <a:noFill/>
          </a:ln>
        </p:spPr>
      </p:pic>
      <p:sp>
        <p:nvSpPr>
          <p:cNvPr id="344" name="Shape 344"/>
          <p:cNvSpPr/>
          <p:nvPr/>
        </p:nvSpPr>
        <p:spPr>
          <a:xfrm>
            <a:off x="8464500" y="6178500"/>
            <a:ext cx="679500" cy="679500"/>
          </a:xfrm>
          <a:prstGeom prst="rect">
            <a:avLst/>
          </a:prstGeom>
          <a:solidFill>
            <a:schemeClr val="lt1"/>
          </a:solidFill>
          <a:ln>
            <a:noFill/>
          </a:ln>
        </p:spPr>
        <p:txBody>
          <a:bodyPr anchorCtr="0" anchor="ctr" bIns="91425" lIns="91425" rIns="91425" tIns="91425">
            <a:noAutofit/>
          </a:bodyPr>
          <a:lstStyle/>
          <a:p>
            <a:pPr lvl="0" rtl="0" algn="ctr">
              <a:spcBef>
                <a:spcPts val="0"/>
              </a:spcBef>
              <a:buNone/>
            </a:pPr>
            <a:r>
              <a:rPr b="1" lang="en-US"/>
              <a:t>CLI</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1244875" y="2205800"/>
            <a:ext cx="6491500" cy="4080700"/>
          </a:xfrm>
          <a:prstGeom prst="rect">
            <a:avLst/>
          </a:prstGeom>
          <a:noFill/>
          <a:ln>
            <a:noFill/>
          </a:ln>
        </p:spPr>
      </p:pic>
      <p:sp>
        <p:nvSpPr>
          <p:cNvPr id="64" name="Shape 64"/>
          <p:cNvSpPr txBox="1"/>
          <p:nvPr/>
        </p:nvSpPr>
        <p:spPr>
          <a:xfrm>
            <a:off x="0" y="7771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5000">
                <a:solidFill>
                  <a:srgbClr val="3C78D8"/>
                </a:solidFill>
                <a:latin typeface="Ubuntu"/>
                <a:ea typeface="Ubuntu"/>
                <a:cs typeface="Ubuntu"/>
                <a:sym typeface="Ubuntu"/>
              </a:rPr>
              <a:t>&lt;/</a:t>
            </a:r>
            <a:r>
              <a:rPr lang="en-US" sz="5000">
                <a:latin typeface="Ubuntu"/>
                <a:ea typeface="Ubuntu"/>
                <a:cs typeface="Ubuntu"/>
                <a:sym typeface="Ubuntu"/>
              </a:rPr>
              <a:t>Front-end</a:t>
            </a:r>
            <a:r>
              <a:rPr lang="en-US" sz="5000">
                <a:solidFill>
                  <a:srgbClr val="3C78D8"/>
                </a:solidFill>
                <a:latin typeface="Ubuntu"/>
                <a:ea typeface="Ubuntu"/>
                <a:cs typeface="Ubuntu"/>
                <a:sym typeface="Ubuntu"/>
              </a:rPr>
              <a:t>&gt;</a:t>
            </a:r>
            <a:r>
              <a:rPr lang="en-US" sz="6000">
                <a:latin typeface="Ubuntu"/>
                <a:ea typeface="Ubuntu"/>
                <a:cs typeface="Ubuntu"/>
                <a:sym typeface="Ubuntu"/>
              </a:rPr>
              <a:t> </a:t>
            </a:r>
            <a:r>
              <a:rPr lang="en-US" sz="2400">
                <a:latin typeface="Ubuntu"/>
                <a:ea typeface="Ubuntu"/>
                <a:cs typeface="Ubuntu"/>
                <a:sym typeface="Ubuntu"/>
              </a:rPr>
              <a:t>vs</a:t>
            </a:r>
            <a:r>
              <a:rPr lang="en-US" sz="6000">
                <a:latin typeface="Ubuntu"/>
                <a:ea typeface="Ubuntu"/>
                <a:cs typeface="Ubuntu"/>
                <a:sym typeface="Ubuntu"/>
              </a:rPr>
              <a:t> </a:t>
            </a:r>
            <a:r>
              <a:rPr lang="en-US" sz="5000">
                <a:solidFill>
                  <a:srgbClr val="3C78D8"/>
                </a:solidFill>
                <a:latin typeface="Ubuntu"/>
                <a:ea typeface="Ubuntu"/>
                <a:cs typeface="Ubuntu"/>
                <a:sym typeface="Ubuntu"/>
              </a:rPr>
              <a:t>{</a:t>
            </a:r>
            <a:r>
              <a:rPr lang="en-US" sz="5000">
                <a:latin typeface="Ubuntu"/>
                <a:ea typeface="Ubuntu"/>
                <a:cs typeface="Ubuntu"/>
                <a:sym typeface="Ubuntu"/>
              </a:rPr>
              <a:t>Back-end</a:t>
            </a:r>
            <a:r>
              <a:rPr lang="en-US" sz="5000">
                <a:solidFill>
                  <a:srgbClr val="3C78D8"/>
                </a:solidFill>
                <a:latin typeface="Ubuntu"/>
                <a:ea typeface="Ubuntu"/>
                <a:cs typeface="Ubuntu"/>
                <a:sym typeface="Ubuntu"/>
              </a:rPr>
              <a: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a:hlinkClick r:id="rId3"/>
          </p:cNvPr>
          <p:cNvSpPr txBox="1"/>
          <p:nvPr/>
        </p:nvSpPr>
        <p:spPr>
          <a:xfrm>
            <a:off x="3339000" y="3023550"/>
            <a:ext cx="2466000" cy="810900"/>
          </a:xfrm>
          <a:prstGeom prst="rect">
            <a:avLst/>
          </a:prstGeom>
          <a:noFill/>
          <a:ln>
            <a:noFill/>
          </a:ln>
        </p:spPr>
        <p:txBody>
          <a:bodyPr anchorCtr="0" anchor="ctr" bIns="91425" lIns="91425" rIns="91425" tIns="91425">
            <a:noAutofit/>
          </a:bodyPr>
          <a:lstStyle/>
          <a:p>
            <a:pPr lvl="0" rtl="0" algn="ctr">
              <a:spcBef>
                <a:spcPts val="0"/>
              </a:spcBef>
              <a:buNone/>
            </a:pPr>
            <a:r>
              <a:rPr lang="en-US" sz="6000"/>
              <a:t>CLI </a:t>
            </a:r>
          </a:p>
        </p:txBody>
      </p:sp>
      <p:sp>
        <p:nvSpPr>
          <p:cNvPr id="350" name="Shape 350"/>
          <p:cNvSpPr/>
          <p:nvPr/>
        </p:nvSpPr>
        <p:spPr>
          <a:xfrm>
            <a:off x="8464500" y="6178500"/>
            <a:ext cx="679500" cy="679500"/>
          </a:xfrm>
          <a:prstGeom prst="rect">
            <a:avLst/>
          </a:prstGeom>
          <a:solidFill>
            <a:srgbClr val="000000"/>
          </a:solidFill>
          <a:ln>
            <a:noFill/>
          </a:ln>
        </p:spPr>
        <p:txBody>
          <a:bodyPr anchorCtr="0" anchor="ctr" bIns="91425" lIns="91425" rIns="91425" tIns="91425">
            <a:noAutofit/>
          </a:bodyPr>
          <a:lstStyle/>
          <a:p>
            <a:pPr lvl="0" rtl="0" algn="ctr">
              <a:spcBef>
                <a:spcPts val="0"/>
              </a:spcBef>
              <a:buNone/>
            </a:pPr>
            <a:r>
              <a:rPr b="1" lang="en-US">
                <a:solidFill>
                  <a:schemeClr val="lt1"/>
                </a:solidFill>
              </a:rPr>
              <a:t>CLI</a:t>
            </a:r>
          </a:p>
        </p:txBody>
      </p:sp>
      <p:sp>
        <p:nvSpPr>
          <p:cNvPr id="351" name="Shape 351">
            <a:hlinkClick r:id="rId4"/>
          </p:cNvPr>
          <p:cNvSpPr txBox="1"/>
          <p:nvPr/>
        </p:nvSpPr>
        <p:spPr>
          <a:xfrm>
            <a:off x="3783600" y="3886200"/>
            <a:ext cx="1626600" cy="479399"/>
          </a:xfrm>
          <a:prstGeom prst="rect">
            <a:avLst/>
          </a:prstGeom>
          <a:noFill/>
          <a:ln>
            <a:noFill/>
          </a:ln>
        </p:spPr>
        <p:txBody>
          <a:bodyPr anchorCtr="0" anchor="ctr" bIns="91425" lIns="91425" rIns="91425" tIns="91425">
            <a:noAutofit/>
          </a:bodyPr>
          <a:lstStyle/>
          <a:p>
            <a:pPr lvl="0" rtl="0" algn="ctr">
              <a:spcBef>
                <a:spcPts val="0"/>
              </a:spcBef>
              <a:buNone/>
            </a:pPr>
            <a:r>
              <a:rPr i="1" lang="en-US" sz="2400">
                <a:solidFill>
                  <a:schemeClr val="accent1"/>
                </a:solidFill>
                <a:latin typeface="Trebuchet MS"/>
                <a:ea typeface="Trebuchet MS"/>
                <a:cs typeface="Trebuchet MS"/>
                <a:sym typeface="Trebuchet MS"/>
              </a:rPr>
              <a:t>Demo</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pic>
        <p:nvPicPr>
          <p:cNvPr id="356" name="Shape 356"/>
          <p:cNvPicPr preferRelativeResize="0"/>
          <p:nvPr/>
        </p:nvPicPr>
        <p:blipFill>
          <a:blip r:embed="rId3">
            <a:alphaModFix/>
          </a:blip>
          <a:stretch>
            <a:fillRect/>
          </a:stretch>
        </p:blipFill>
        <p:spPr>
          <a:xfrm flipH="1">
            <a:off x="1823350" y="2437300"/>
            <a:ext cx="6405649" cy="3382148"/>
          </a:xfrm>
          <a:prstGeom prst="rect">
            <a:avLst/>
          </a:prstGeom>
          <a:noFill/>
          <a:ln>
            <a:noFill/>
          </a:ln>
        </p:spPr>
      </p:pic>
      <p:sp>
        <p:nvSpPr>
          <p:cNvPr id="357" name="Shape 357"/>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1984</a:t>
            </a:r>
          </a:p>
        </p:txBody>
      </p:sp>
      <p:sp>
        <p:nvSpPr>
          <p:cNvPr id="358" name="Shape 358"/>
          <p:cNvSpPr txBox="1"/>
          <p:nvPr/>
        </p:nvSpPr>
        <p:spPr>
          <a:xfrm>
            <a:off x="0" y="1445925"/>
            <a:ext cx="9144000"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Hello.</a:t>
            </a:r>
          </a:p>
        </p:txBody>
      </p:sp>
      <p:sp>
        <p:nvSpPr>
          <p:cNvPr id="359" name="Shape 359"/>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lgn="ctr">
              <a:spcBef>
                <a:spcPts val="0"/>
              </a:spcBef>
              <a:buNone/>
            </a:pPr>
            <a:r>
              <a:rPr b="1" lang="en-US">
                <a:solidFill>
                  <a:schemeClr val="lt1"/>
                </a:solidFill>
              </a:rPr>
              <a:t>GUI</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pic>
        <p:nvPicPr>
          <p:cNvPr id="364" name="Shape 364"/>
          <p:cNvPicPr preferRelativeResize="0"/>
          <p:nvPr/>
        </p:nvPicPr>
        <p:blipFill>
          <a:blip r:embed="rId3">
            <a:alphaModFix/>
          </a:blip>
          <a:stretch>
            <a:fillRect/>
          </a:stretch>
        </p:blipFill>
        <p:spPr>
          <a:xfrm>
            <a:off x="0" y="0"/>
            <a:ext cx="9143999" cy="6858000"/>
          </a:xfrm>
          <a:prstGeom prst="rect">
            <a:avLst/>
          </a:prstGeom>
          <a:noFill/>
          <a:ln>
            <a:noFill/>
          </a:ln>
        </p:spPr>
      </p:pic>
      <p:sp>
        <p:nvSpPr>
          <p:cNvPr id="365" name="Shape 365"/>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rtl="0" algn="ctr">
              <a:spcBef>
                <a:spcPts val="0"/>
              </a:spcBef>
              <a:buNone/>
            </a:pPr>
            <a:r>
              <a:rPr b="1" lang="en-US">
                <a:solidFill>
                  <a:schemeClr val="lt1"/>
                </a:solidFill>
              </a:rPr>
              <a:t>GUI</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pic>
        <p:nvPicPr>
          <p:cNvPr id="370" name="Shape 370"/>
          <p:cNvPicPr preferRelativeResize="0"/>
          <p:nvPr/>
        </p:nvPicPr>
        <p:blipFill>
          <a:blip r:embed="rId3">
            <a:alphaModFix/>
          </a:blip>
          <a:stretch>
            <a:fillRect/>
          </a:stretch>
        </p:blipFill>
        <p:spPr>
          <a:xfrm>
            <a:off x="0" y="0"/>
            <a:ext cx="9144000" cy="6857999"/>
          </a:xfrm>
          <a:prstGeom prst="rect">
            <a:avLst/>
          </a:prstGeom>
          <a:noFill/>
          <a:ln>
            <a:noFill/>
          </a:ln>
        </p:spPr>
      </p:pic>
      <p:sp>
        <p:nvSpPr>
          <p:cNvPr id="371" name="Shape 371"/>
          <p:cNvSpPr txBox="1"/>
          <p:nvPr/>
        </p:nvSpPr>
        <p:spPr>
          <a:xfrm>
            <a:off x="25" y="2490975"/>
            <a:ext cx="9144000" cy="1155300"/>
          </a:xfrm>
          <a:prstGeom prst="rect">
            <a:avLst/>
          </a:prstGeom>
          <a:solidFill>
            <a:schemeClr val="lt1"/>
          </a:solidFill>
          <a:ln>
            <a:noFill/>
          </a:ln>
        </p:spPr>
        <p:txBody>
          <a:bodyPr anchorCtr="0" anchor="ctr" bIns="91425" lIns="91425" rIns="91425" tIns="91425">
            <a:noAutofit/>
          </a:bodyPr>
          <a:lstStyle/>
          <a:p>
            <a:pPr lvl="0" rtl="0" algn="ctr">
              <a:spcBef>
                <a:spcPts val="0"/>
              </a:spcBef>
              <a:buNone/>
            </a:pPr>
            <a:r>
              <a:rPr lang="en-US" sz="4200">
                <a:solidFill>
                  <a:srgbClr val="999999"/>
                </a:solidFill>
              </a:rPr>
              <a:t>Click once? &gt;</a:t>
            </a:r>
            <a:r>
              <a:rPr lang="en-US" sz="4200"/>
              <a:t> tap, swipe, pinch...</a:t>
            </a:r>
          </a:p>
        </p:txBody>
      </p:sp>
      <p:sp>
        <p:nvSpPr>
          <p:cNvPr id="372" name="Shape 372"/>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rtl="0" algn="ctr">
              <a:spcBef>
                <a:spcPts val="0"/>
              </a:spcBef>
              <a:buNone/>
            </a:pPr>
            <a:r>
              <a:rPr b="1" lang="en-US">
                <a:solidFill>
                  <a:schemeClr val="lt1"/>
                </a:solidFill>
              </a:rPr>
              <a:t>GUI</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0" y="0"/>
            <a:ext cx="9143998" cy="6857999"/>
          </a:xfrm>
          <a:prstGeom prst="rect">
            <a:avLst/>
          </a:prstGeom>
          <a:noFill/>
          <a:ln>
            <a:noFill/>
          </a:ln>
        </p:spPr>
      </p:pic>
      <p:sp>
        <p:nvSpPr>
          <p:cNvPr id="378" name="Shape 378"/>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rtl="0" algn="ctr">
              <a:spcBef>
                <a:spcPts val="0"/>
              </a:spcBef>
              <a:buNone/>
            </a:pPr>
            <a:r>
              <a:rPr b="1" lang="en-US">
                <a:solidFill>
                  <a:schemeClr val="lt1"/>
                </a:solidFill>
              </a:rPr>
              <a:t>GUI</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pic>
        <p:nvPicPr>
          <p:cNvPr id="383" name="Shape 383"/>
          <p:cNvPicPr preferRelativeResize="0"/>
          <p:nvPr/>
        </p:nvPicPr>
        <p:blipFill>
          <a:blip r:embed="rId3">
            <a:alphaModFix/>
          </a:blip>
          <a:stretch>
            <a:fillRect/>
          </a:stretch>
        </p:blipFill>
        <p:spPr>
          <a:xfrm>
            <a:off x="0" y="660350"/>
            <a:ext cx="9144000" cy="6197650"/>
          </a:xfrm>
          <a:prstGeom prst="rect">
            <a:avLst/>
          </a:prstGeom>
          <a:noFill/>
          <a:ln>
            <a:noFill/>
          </a:ln>
        </p:spPr>
      </p:pic>
      <p:sp>
        <p:nvSpPr>
          <p:cNvPr id="384" name="Shape 384"/>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rtl="0" algn="ctr">
              <a:spcBef>
                <a:spcPts val="0"/>
              </a:spcBef>
              <a:buNone/>
            </a:pPr>
            <a:r>
              <a:rPr b="1" lang="en-US">
                <a:solidFill>
                  <a:schemeClr val="lt1"/>
                </a:solidFill>
              </a:rPr>
              <a:t>GUI</a:t>
            </a:r>
          </a:p>
        </p:txBody>
      </p:sp>
      <p:sp>
        <p:nvSpPr>
          <p:cNvPr id="385" name="Shape 385"/>
          <p:cNvSpPr txBox="1"/>
          <p:nvPr/>
        </p:nvSpPr>
        <p:spPr>
          <a:xfrm>
            <a:off x="25" y="290625"/>
            <a:ext cx="8674499"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Direct, Intuitive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&lt; User Interface &gt;</a:t>
            </a:r>
          </a:p>
        </p:txBody>
      </p:sp>
      <p:cxnSp>
        <p:nvCxnSpPr>
          <p:cNvPr id="391" name="Shape 391"/>
          <p:cNvCxnSpPr/>
          <p:nvPr/>
        </p:nvCxnSpPr>
        <p:spPr>
          <a:xfrm>
            <a:off x="847625" y="5323875"/>
            <a:ext cx="7446300" cy="0"/>
          </a:xfrm>
          <a:prstGeom prst="straightConnector1">
            <a:avLst/>
          </a:prstGeom>
          <a:noFill/>
          <a:ln cap="flat" cmpd="sng" w="38100">
            <a:solidFill>
              <a:schemeClr val="dk2"/>
            </a:solidFill>
            <a:prstDash val="solid"/>
            <a:round/>
            <a:headEnd len="lg" w="lg" type="none"/>
            <a:tailEnd len="lg" w="lg" type="triangle"/>
          </a:ln>
        </p:spPr>
      </p:cxnSp>
      <p:cxnSp>
        <p:nvCxnSpPr>
          <p:cNvPr id="392" name="Shape 392"/>
          <p:cNvCxnSpPr/>
          <p:nvPr/>
        </p:nvCxnSpPr>
        <p:spPr>
          <a:xfrm rot="10800000">
            <a:off x="5531800" y="2021225"/>
            <a:ext cx="0" cy="2826299"/>
          </a:xfrm>
          <a:prstGeom prst="straightConnector1">
            <a:avLst/>
          </a:prstGeom>
          <a:noFill/>
          <a:ln cap="flat" cmpd="sng" w="38100">
            <a:solidFill>
              <a:schemeClr val="accent1"/>
            </a:solidFill>
            <a:prstDash val="lgDash"/>
            <a:round/>
            <a:headEnd len="lg" w="lg" type="none"/>
            <a:tailEnd len="lg" w="lg" type="none"/>
          </a:ln>
        </p:spPr>
      </p:cxnSp>
      <p:sp>
        <p:nvSpPr>
          <p:cNvPr id="393" name="Shape 393"/>
          <p:cNvSpPr/>
          <p:nvPr/>
        </p:nvSpPr>
        <p:spPr>
          <a:xfrm>
            <a:off x="5243200" y="5012150"/>
            <a:ext cx="586800" cy="588299"/>
          </a:xfrm>
          <a:prstGeom prst="ellipse">
            <a:avLst/>
          </a:prstGeom>
          <a:solidFill>
            <a:schemeClr val="accent1"/>
          </a:solidFill>
          <a:ln cap="flat" cmpd="sng" w="1143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4" name="Shape 394"/>
          <p:cNvSpPr txBox="1"/>
          <p:nvPr/>
        </p:nvSpPr>
        <p:spPr>
          <a:xfrm>
            <a:off x="763550" y="5393925"/>
            <a:ext cx="3657600" cy="457200"/>
          </a:xfrm>
          <a:prstGeom prst="rect">
            <a:avLst/>
          </a:prstGeom>
          <a:noFill/>
          <a:ln>
            <a:noFill/>
          </a:ln>
        </p:spPr>
        <p:txBody>
          <a:bodyPr anchorCtr="0" anchor="t" bIns="91425" lIns="91425" rIns="91425" tIns="91425">
            <a:noAutofit/>
          </a:bodyPr>
          <a:lstStyle/>
          <a:p>
            <a:pPr lvl="0" rtl="0">
              <a:spcBef>
                <a:spcPts val="0"/>
              </a:spcBef>
              <a:buNone/>
            </a:pPr>
            <a:r>
              <a:rPr lang="en-US">
                <a:solidFill>
                  <a:srgbClr val="999999"/>
                </a:solidFill>
                <a:latin typeface="Droid Sans"/>
                <a:ea typeface="Droid Sans"/>
                <a:cs typeface="Droid Sans"/>
                <a:sym typeface="Droid Sans"/>
              </a:rPr>
              <a:t>timeline</a:t>
            </a:r>
          </a:p>
        </p:txBody>
      </p:sp>
      <p:sp>
        <p:nvSpPr>
          <p:cNvPr id="395" name="Shape 395"/>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rtl="0" algn="ctr">
              <a:spcBef>
                <a:spcPts val="0"/>
              </a:spcBef>
              <a:buNone/>
            </a:pPr>
            <a:r>
              <a:rPr b="1" lang="en-US">
                <a:solidFill>
                  <a:schemeClr val="lt1"/>
                </a:solidFill>
              </a:rPr>
              <a:t>GUI</a:t>
            </a:r>
          </a:p>
        </p:txBody>
      </p:sp>
      <p:sp>
        <p:nvSpPr>
          <p:cNvPr id="396" name="Shape 396"/>
          <p:cNvSpPr txBox="1"/>
          <p:nvPr>
            <p:ph idx="1" type="subTitle"/>
          </p:nvPr>
        </p:nvSpPr>
        <p:spPr>
          <a:xfrm>
            <a:off x="472075" y="3159275"/>
            <a:ext cx="2175299" cy="974700"/>
          </a:xfrm>
          <a:prstGeom prst="rect">
            <a:avLst/>
          </a:prstGeom>
        </p:spPr>
        <p:txBody>
          <a:bodyPr anchorCtr="0" anchor="ctr" bIns="91425" lIns="91425" rIns="91425" tIns="91425">
            <a:noAutofit/>
          </a:bodyPr>
          <a:lstStyle/>
          <a:p>
            <a:pPr indent="0" lvl="0" marL="0" rtl="0">
              <a:spcBef>
                <a:spcPts val="0"/>
              </a:spcBef>
              <a:buNone/>
            </a:pPr>
            <a:r>
              <a:t/>
            </a:r>
            <a:endParaRPr sz="7200">
              <a:solidFill>
                <a:srgbClr val="999999"/>
              </a:solidFill>
            </a:endParaRPr>
          </a:p>
          <a:p>
            <a:pPr lvl="0" rtl="0">
              <a:spcBef>
                <a:spcPts val="0"/>
              </a:spcBef>
              <a:buClr>
                <a:srgbClr val="999999"/>
              </a:buClr>
              <a:buSzPct val="100000"/>
            </a:pPr>
            <a:r>
              <a:rPr lang="en-US" sz="7200">
                <a:solidFill>
                  <a:srgbClr val="999999"/>
                </a:solidFill>
              </a:rPr>
              <a:t>C</a:t>
            </a:r>
            <a:r>
              <a:rPr lang="en-US" sz="7200">
                <a:solidFill>
                  <a:schemeClr val="accent1"/>
                </a:solidFill>
              </a:rPr>
              <a:t>LI</a:t>
            </a:r>
            <a:r>
              <a:rPr lang="en-US" sz="7200">
                <a:solidFill>
                  <a:srgbClr val="999999"/>
                </a:solidFill>
              </a:rPr>
              <a:t>  </a:t>
            </a:r>
          </a:p>
          <a:p>
            <a:pPr lvl="0" rtl="0">
              <a:spcBef>
                <a:spcPts val="0"/>
              </a:spcBef>
              <a:buNone/>
            </a:pPr>
            <a:r>
              <a:t/>
            </a:r>
            <a:endParaRPr sz="7200">
              <a:solidFill>
                <a:srgbClr val="999999"/>
              </a:solidFill>
            </a:endParaRPr>
          </a:p>
        </p:txBody>
      </p:sp>
      <p:sp>
        <p:nvSpPr>
          <p:cNvPr id="397" name="Shape 397"/>
          <p:cNvSpPr txBox="1"/>
          <p:nvPr>
            <p:ph idx="1" type="subTitle"/>
          </p:nvPr>
        </p:nvSpPr>
        <p:spPr>
          <a:xfrm>
            <a:off x="3167725" y="3159275"/>
            <a:ext cx="2598899" cy="974700"/>
          </a:xfrm>
          <a:prstGeom prst="rect">
            <a:avLst/>
          </a:prstGeom>
        </p:spPr>
        <p:txBody>
          <a:bodyPr anchorCtr="0" anchor="ctr" bIns="91425" lIns="91425" rIns="91425" tIns="91425">
            <a:noAutofit/>
          </a:bodyPr>
          <a:lstStyle/>
          <a:p>
            <a:pPr indent="0" lvl="0" marL="0" rtl="0">
              <a:spcBef>
                <a:spcPts val="0"/>
              </a:spcBef>
              <a:buNone/>
            </a:pPr>
            <a:r>
              <a:t/>
            </a:r>
            <a:endParaRPr sz="7200">
              <a:solidFill>
                <a:srgbClr val="999999"/>
              </a:solidFill>
            </a:endParaRPr>
          </a:p>
          <a:p>
            <a:pPr lvl="0" rtl="0">
              <a:spcBef>
                <a:spcPts val="0"/>
              </a:spcBef>
              <a:buClr>
                <a:srgbClr val="999999"/>
              </a:buClr>
              <a:buSzPct val="100000"/>
            </a:pPr>
            <a:r>
              <a:rPr lang="en-US" sz="7200">
                <a:solidFill>
                  <a:srgbClr val="000000"/>
                </a:solidFill>
              </a:rPr>
              <a:t>G</a:t>
            </a:r>
            <a:r>
              <a:rPr lang="en-US" sz="7200">
                <a:solidFill>
                  <a:schemeClr val="accent1"/>
                </a:solidFill>
              </a:rPr>
              <a:t>UI</a:t>
            </a:r>
            <a:r>
              <a:rPr lang="en-US" sz="7200">
                <a:solidFill>
                  <a:srgbClr val="999999"/>
                </a:solidFill>
              </a:rPr>
              <a:t>  </a:t>
            </a:r>
          </a:p>
          <a:p>
            <a:pPr lvl="0" rtl="0">
              <a:spcBef>
                <a:spcPts val="0"/>
              </a:spcBef>
              <a:buNone/>
            </a:pPr>
            <a:r>
              <a:t/>
            </a:r>
            <a:endParaRPr sz="7200">
              <a:solidFill>
                <a:srgbClr val="999999"/>
              </a:solidFill>
            </a:endParaRPr>
          </a:p>
        </p:txBody>
      </p:sp>
      <p:sp>
        <p:nvSpPr>
          <p:cNvPr id="398" name="Shape 398"/>
          <p:cNvSpPr txBox="1"/>
          <p:nvPr>
            <p:ph idx="1" type="subTitle"/>
          </p:nvPr>
        </p:nvSpPr>
        <p:spPr>
          <a:xfrm>
            <a:off x="6286975" y="3159275"/>
            <a:ext cx="2175299" cy="974700"/>
          </a:xfrm>
          <a:prstGeom prst="rect">
            <a:avLst/>
          </a:prstGeom>
        </p:spPr>
        <p:txBody>
          <a:bodyPr anchorCtr="0" anchor="ctr" bIns="91425" lIns="91425" rIns="91425" tIns="91425">
            <a:noAutofit/>
          </a:bodyPr>
          <a:lstStyle/>
          <a:p>
            <a:pPr indent="0" lvl="0" marL="0" rtl="0">
              <a:spcBef>
                <a:spcPts val="0"/>
              </a:spcBef>
              <a:buNone/>
            </a:pPr>
            <a:r>
              <a:t/>
            </a:r>
            <a:endParaRPr sz="7200">
              <a:solidFill>
                <a:srgbClr val="999999"/>
              </a:solidFill>
            </a:endParaRPr>
          </a:p>
          <a:p>
            <a:pPr lvl="0" rtl="0">
              <a:spcBef>
                <a:spcPts val="0"/>
              </a:spcBef>
              <a:buClr>
                <a:srgbClr val="999999"/>
              </a:buClr>
              <a:buSzPct val="100000"/>
            </a:pPr>
            <a:r>
              <a:rPr lang="en-US" sz="7200">
                <a:solidFill>
                  <a:srgbClr val="000000"/>
                </a:solidFill>
              </a:rPr>
              <a:t>N</a:t>
            </a:r>
            <a:r>
              <a:rPr lang="en-US" sz="7200">
                <a:solidFill>
                  <a:schemeClr val="accent1"/>
                </a:solidFill>
              </a:rPr>
              <a:t>UI</a:t>
            </a:r>
            <a:r>
              <a:rPr lang="en-US" sz="7200">
                <a:solidFill>
                  <a:srgbClr val="999999"/>
                </a:solidFill>
              </a:rPr>
              <a:t>  </a:t>
            </a:r>
          </a:p>
          <a:p>
            <a:pPr lvl="0" rtl="0">
              <a:spcBef>
                <a:spcPts val="0"/>
              </a:spcBef>
              <a:buNone/>
            </a:pPr>
            <a:r>
              <a:t/>
            </a:r>
            <a:endParaRPr sz="7200">
              <a:solidFill>
                <a:srgbClr val="999999"/>
              </a:solidFill>
            </a:endParaRPr>
          </a:p>
        </p:txBody>
      </p:sp>
      <p:sp>
        <p:nvSpPr>
          <p:cNvPr id="399" name="Shape 399"/>
          <p:cNvSpPr/>
          <p:nvPr/>
        </p:nvSpPr>
        <p:spPr>
          <a:xfrm>
            <a:off x="2811025" y="3424025"/>
            <a:ext cx="174300" cy="445199"/>
          </a:xfrm>
          <a:prstGeom prst="chevron">
            <a:avLst>
              <a:gd fmla="val 50000" name="adj"/>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400" name="Shape 400"/>
          <p:cNvSpPr/>
          <p:nvPr/>
        </p:nvSpPr>
        <p:spPr>
          <a:xfrm>
            <a:off x="5934450" y="3424025"/>
            <a:ext cx="174300" cy="445199"/>
          </a:xfrm>
          <a:prstGeom prst="chevron">
            <a:avLst>
              <a:gd fmla="val 50000" name="adj"/>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a:hlinkClick r:id="rId3"/>
          </p:cNvPr>
          <p:cNvSpPr/>
          <p:nvPr/>
        </p:nvSpPr>
        <p:spPr>
          <a:xfrm>
            <a:off x="1586100" y="1806175"/>
            <a:ext cx="5971799" cy="4488000"/>
          </a:xfrm>
          <a:prstGeom prst="rect">
            <a:avLst/>
          </a:prstGeom>
          <a:blipFill>
            <a:blip r:embed="rId4">
              <a:alphaModFix/>
            </a:blip>
            <a:stretch>
              <a:fillRect/>
            </a:stretch>
          </a:blipFill>
          <a:ln>
            <a:noFill/>
          </a:ln>
        </p:spPr>
      </p:sp>
      <p:sp>
        <p:nvSpPr>
          <p:cNvPr id="406" name="Shape 406"/>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highlight>
                  <a:srgbClr val="3C78D8"/>
                </a:highlight>
              </a:rPr>
              <a:t>N</a:t>
            </a:r>
            <a:r>
              <a:rPr lang="en-US" sz="6000"/>
              <a:t>atural </a:t>
            </a:r>
            <a:r>
              <a:rPr lang="en-US" sz="6000">
                <a:solidFill>
                  <a:schemeClr val="lt1"/>
                </a:solidFill>
                <a:highlight>
                  <a:srgbClr val="3C78D8"/>
                </a:highlight>
              </a:rPr>
              <a:t>UI</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pic>
        <p:nvPicPr>
          <p:cNvPr id="411" name="Shape 411"/>
          <p:cNvPicPr preferRelativeResize="0"/>
          <p:nvPr/>
        </p:nvPicPr>
        <p:blipFill>
          <a:blip r:embed="rId3">
            <a:alphaModFix/>
          </a:blip>
          <a:stretch>
            <a:fillRect/>
          </a:stretch>
        </p:blipFill>
        <p:spPr>
          <a:xfrm rot="-1050000">
            <a:off x="2408949" y="2589854"/>
            <a:ext cx="3047999" cy="2819399"/>
          </a:xfrm>
          <a:prstGeom prst="rect">
            <a:avLst/>
          </a:prstGeom>
          <a:noFill/>
          <a:ln>
            <a:noFill/>
          </a:ln>
        </p:spPr>
      </p:pic>
      <p:sp>
        <p:nvSpPr>
          <p:cNvPr id="412" name="Shape 412"/>
          <p:cNvSpPr txBox="1"/>
          <p:nvPr>
            <p:ph type="ctrTitle"/>
          </p:nvPr>
        </p:nvSpPr>
        <p:spPr>
          <a:xfrm>
            <a:off x="17700" y="2091053"/>
            <a:ext cx="9108600" cy="1571099"/>
          </a:xfrm>
          <a:prstGeom prst="rect">
            <a:avLst/>
          </a:prstGeom>
          <a:noFill/>
          <a:ln>
            <a:noFill/>
          </a:ln>
        </p:spPr>
        <p:txBody>
          <a:bodyPr anchorCtr="0" anchor="ctr" bIns="45700" lIns="91425" rIns="91425" tIns="45700">
            <a:noAutofit/>
          </a:bodyPr>
          <a:lstStyle/>
          <a:p>
            <a:pPr indent="0" lvl="0" marL="0" marR="0" rtl="0">
              <a:spcBef>
                <a:spcPts val="0"/>
              </a:spcBef>
              <a:buClr>
                <a:schemeClr val="dk1"/>
              </a:buClr>
              <a:buSzPct val="25000"/>
              <a:buFont typeface="Roboto Condensed"/>
              <a:buNone/>
            </a:pPr>
            <a:r>
              <a:rPr b="0" i="0" lang="en-US" sz="13000" u="none" cap="none" strike="noStrike">
                <a:solidFill>
                  <a:srgbClr val="000000"/>
                </a:solidFill>
                <a:latin typeface="Ubuntu"/>
                <a:ea typeface="Ubuntu"/>
                <a:cs typeface="Ubuntu"/>
                <a:sym typeface="Ubuntu"/>
              </a:rPr>
              <a:t>UI   </a:t>
            </a:r>
            <a:r>
              <a:rPr b="0" lang="en-US" sz="13000">
                <a:solidFill>
                  <a:srgbClr val="000000"/>
                </a:solidFill>
                <a:latin typeface="Ubuntu"/>
                <a:ea typeface="Ubuntu"/>
                <a:cs typeface="Ubuntu"/>
                <a:sym typeface="Ubuntu"/>
              </a:rPr>
              <a:t>  UX</a:t>
            </a:r>
          </a:p>
        </p:txBody>
      </p:sp>
      <p:sp>
        <p:nvSpPr>
          <p:cNvPr id="413" name="Shape 413"/>
          <p:cNvSpPr txBox="1"/>
          <p:nvPr/>
        </p:nvSpPr>
        <p:spPr>
          <a:xfrm>
            <a:off x="17700" y="1399504"/>
            <a:ext cx="9204299" cy="5933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Roboto"/>
              <a:buNone/>
            </a:pPr>
            <a:r>
              <a:rPr lang="en-US" sz="3200">
                <a:solidFill>
                  <a:srgbClr val="999999"/>
                </a:solidFill>
                <a:latin typeface="Ubuntu"/>
                <a:ea typeface="Ubuntu"/>
                <a:cs typeface="Ubuntu"/>
                <a:sym typeface="Ubuntu"/>
              </a:rPr>
              <a:t>10+ </a:t>
            </a:r>
            <a:r>
              <a:rPr b="0" i="0" lang="en-US" sz="3200" u="none" cap="none" strike="noStrike">
                <a:solidFill>
                  <a:srgbClr val="999999"/>
                </a:solidFill>
                <a:latin typeface="Ubuntu"/>
                <a:ea typeface="Ubuntu"/>
                <a:cs typeface="Ubuntu"/>
                <a:sym typeface="Ubuntu"/>
              </a:rPr>
              <a:t>Fundamental Principles of </a:t>
            </a:r>
          </a:p>
        </p:txBody>
      </p:sp>
      <p:sp>
        <p:nvSpPr>
          <p:cNvPr id="414" name="Shape 414"/>
          <p:cNvSpPr txBox="1"/>
          <p:nvPr>
            <p:ph type="ctrTitle"/>
          </p:nvPr>
        </p:nvSpPr>
        <p:spPr>
          <a:xfrm>
            <a:off x="2862750" y="4069654"/>
            <a:ext cx="3131399" cy="7610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Roboto Condensed"/>
              <a:buNone/>
            </a:pPr>
            <a:r>
              <a:rPr b="0" lang="en-US" sz="2400">
                <a:solidFill>
                  <a:schemeClr val="lt1"/>
                </a:solidFill>
                <a:latin typeface="Ubuntu"/>
                <a:ea typeface="Ubuntu"/>
                <a:cs typeface="Ubuntu"/>
                <a:sym typeface="Ubuntu"/>
              </a:rPr>
              <a:t>DESIGN</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C78D8"/>
        </a:solidFill>
      </p:bgPr>
    </p:bg>
    <p:spTree>
      <p:nvGrpSpPr>
        <p:cNvPr id="418" name="Shape 418"/>
        <p:cNvGrpSpPr/>
        <p:nvPr/>
      </p:nvGrpSpPr>
      <p:grpSpPr>
        <a:xfrm>
          <a:off x="0" y="0"/>
          <a:ext cx="0" cy="0"/>
          <a:chOff x="0" y="0"/>
          <a:chExt cx="0" cy="0"/>
        </a:xfrm>
      </p:grpSpPr>
      <p:sp>
        <p:nvSpPr>
          <p:cNvPr id="419" name="Shape 419"/>
          <p:cNvSpPr txBox="1"/>
          <p:nvPr/>
        </p:nvSpPr>
        <p:spPr>
          <a:xfrm>
            <a:off x="721925" y="439500"/>
            <a:ext cx="4568099" cy="812700"/>
          </a:xfrm>
          <a:prstGeom prst="rect">
            <a:avLst/>
          </a:prstGeom>
          <a:noFill/>
          <a:ln>
            <a:noFill/>
          </a:ln>
        </p:spPr>
        <p:txBody>
          <a:bodyPr anchorCtr="0" anchor="t" bIns="91425" lIns="91425" rIns="91425" tIns="91425">
            <a:noAutofit/>
          </a:bodyPr>
          <a:lstStyle/>
          <a:p>
            <a:pPr lvl="0">
              <a:spcBef>
                <a:spcPts val="0"/>
              </a:spcBef>
              <a:buNone/>
            </a:pPr>
            <a:r>
              <a:rPr b="1" lang="en-US" sz="5000">
                <a:solidFill>
                  <a:srgbClr val="FFFFFF"/>
                </a:solidFill>
                <a:latin typeface="Ubuntu"/>
                <a:ea typeface="Ubuntu"/>
                <a:cs typeface="Ubuntu"/>
                <a:sym typeface="Ubuntu"/>
              </a:rPr>
              <a:t>Metaphors</a:t>
            </a:r>
          </a:p>
        </p:txBody>
      </p:sp>
      <p:sp>
        <p:nvSpPr>
          <p:cNvPr id="420" name="Shape 420"/>
          <p:cNvSpPr txBox="1"/>
          <p:nvPr/>
        </p:nvSpPr>
        <p:spPr>
          <a:xfrm>
            <a:off x="4426400" y="964475"/>
            <a:ext cx="4169100" cy="812700"/>
          </a:xfrm>
          <a:prstGeom prst="rect">
            <a:avLst/>
          </a:prstGeom>
          <a:noFill/>
          <a:ln>
            <a:noFill/>
          </a:ln>
        </p:spPr>
        <p:txBody>
          <a:bodyPr anchorCtr="0" anchor="t" bIns="91425" lIns="91425" rIns="91425" tIns="91425">
            <a:noAutofit/>
          </a:bodyPr>
          <a:lstStyle/>
          <a:p>
            <a:pPr lvl="0" rtl="0" algn="r">
              <a:spcBef>
                <a:spcPts val="0"/>
              </a:spcBef>
              <a:buNone/>
            </a:pPr>
            <a:r>
              <a:rPr lang="en-US" sz="3600">
                <a:solidFill>
                  <a:srgbClr val="FFFFFF"/>
                </a:solidFill>
                <a:latin typeface="Ubuntu"/>
                <a:ea typeface="Ubuntu"/>
                <a:cs typeface="Ubuntu"/>
                <a:sym typeface="Ubuntu"/>
              </a:rPr>
              <a:t>User Mental Model</a:t>
            </a:r>
          </a:p>
        </p:txBody>
      </p:sp>
      <p:sp>
        <p:nvSpPr>
          <p:cNvPr id="421" name="Shape 421"/>
          <p:cNvSpPr txBox="1"/>
          <p:nvPr/>
        </p:nvSpPr>
        <p:spPr>
          <a:xfrm>
            <a:off x="822200" y="1500950"/>
            <a:ext cx="3643499" cy="720599"/>
          </a:xfrm>
          <a:prstGeom prst="rect">
            <a:avLst/>
          </a:prstGeom>
          <a:noFill/>
          <a:ln>
            <a:noFill/>
          </a:ln>
        </p:spPr>
        <p:txBody>
          <a:bodyPr anchorCtr="0" anchor="t" bIns="91425" lIns="91425" rIns="91425" tIns="91425">
            <a:noAutofit/>
          </a:bodyPr>
          <a:lstStyle/>
          <a:p>
            <a:pPr lvl="0" rtl="0">
              <a:spcBef>
                <a:spcPts val="0"/>
              </a:spcBef>
              <a:buNone/>
            </a:pPr>
            <a:r>
              <a:rPr lang="en-US" sz="3000">
                <a:solidFill>
                  <a:srgbClr val="FFFFFF"/>
                </a:solidFill>
                <a:latin typeface="Ubuntu"/>
                <a:ea typeface="Ubuntu"/>
                <a:cs typeface="Ubuntu"/>
                <a:sym typeface="Ubuntu"/>
              </a:rPr>
              <a:t>Direct Manipulation </a:t>
            </a:r>
          </a:p>
        </p:txBody>
      </p:sp>
      <p:sp>
        <p:nvSpPr>
          <p:cNvPr id="422" name="Shape 422"/>
          <p:cNvSpPr txBox="1"/>
          <p:nvPr/>
        </p:nvSpPr>
        <p:spPr>
          <a:xfrm>
            <a:off x="3208325" y="1932600"/>
            <a:ext cx="5432100" cy="536400"/>
          </a:xfrm>
          <a:prstGeom prst="rect">
            <a:avLst/>
          </a:prstGeom>
          <a:noFill/>
          <a:ln>
            <a:noFill/>
          </a:ln>
        </p:spPr>
        <p:txBody>
          <a:bodyPr anchorCtr="0" anchor="t" bIns="91425" lIns="91425" rIns="91425" tIns="91425">
            <a:noAutofit/>
          </a:bodyPr>
          <a:lstStyle/>
          <a:p>
            <a:pPr lvl="0" rtl="0" algn="r">
              <a:spcBef>
                <a:spcPts val="0"/>
              </a:spcBef>
              <a:buNone/>
            </a:pPr>
            <a:r>
              <a:rPr lang="en-US" sz="2000">
                <a:solidFill>
                  <a:srgbClr val="FFFFFF"/>
                </a:solidFill>
                <a:latin typeface="Ubuntu"/>
                <a:ea typeface="Ubuntu"/>
                <a:cs typeface="Ubuntu"/>
                <a:sym typeface="Ubuntu"/>
              </a:rPr>
              <a:t>Feedback &amp; Communication</a:t>
            </a:r>
          </a:p>
        </p:txBody>
      </p:sp>
      <p:sp>
        <p:nvSpPr>
          <p:cNvPr id="423" name="Shape 423"/>
          <p:cNvSpPr txBox="1"/>
          <p:nvPr/>
        </p:nvSpPr>
        <p:spPr>
          <a:xfrm>
            <a:off x="721925" y="2470287"/>
            <a:ext cx="7537500" cy="898200"/>
          </a:xfrm>
          <a:prstGeom prst="rect">
            <a:avLst/>
          </a:prstGeom>
          <a:noFill/>
          <a:ln>
            <a:noFill/>
          </a:ln>
        </p:spPr>
        <p:txBody>
          <a:bodyPr anchorCtr="0" anchor="ctr" bIns="91425" lIns="91425" rIns="91425" tIns="91425">
            <a:noAutofit/>
          </a:bodyPr>
          <a:lstStyle/>
          <a:p>
            <a:pPr lvl="0" rtl="0">
              <a:spcBef>
                <a:spcPts val="0"/>
              </a:spcBef>
              <a:buNone/>
            </a:pPr>
            <a:r>
              <a:rPr lang="en-US" sz="9000">
                <a:solidFill>
                  <a:srgbClr val="FFFFFF"/>
                </a:solidFill>
                <a:latin typeface="Ubuntu"/>
                <a:ea typeface="Ubuntu"/>
                <a:cs typeface="Ubuntu"/>
                <a:sym typeface="Ubuntu"/>
              </a:rPr>
              <a:t>Consistency</a:t>
            </a:r>
          </a:p>
        </p:txBody>
      </p:sp>
      <p:sp>
        <p:nvSpPr>
          <p:cNvPr id="424" name="Shape 424"/>
          <p:cNvSpPr txBox="1"/>
          <p:nvPr/>
        </p:nvSpPr>
        <p:spPr>
          <a:xfrm>
            <a:off x="721925" y="3587050"/>
            <a:ext cx="2128799" cy="812700"/>
          </a:xfrm>
          <a:prstGeom prst="rect">
            <a:avLst/>
          </a:prstGeom>
          <a:noFill/>
          <a:ln>
            <a:noFill/>
          </a:ln>
        </p:spPr>
        <p:txBody>
          <a:bodyPr anchorCtr="0" anchor="t" bIns="91425" lIns="91425" rIns="91425" tIns="91425">
            <a:noAutofit/>
          </a:bodyPr>
          <a:lstStyle/>
          <a:p>
            <a:pPr lvl="0" rtl="0">
              <a:spcBef>
                <a:spcPts val="0"/>
              </a:spcBef>
              <a:buNone/>
            </a:pPr>
            <a:r>
              <a:rPr lang="en-US" sz="4800">
                <a:solidFill>
                  <a:srgbClr val="FFFFFF"/>
                </a:solidFill>
                <a:latin typeface="Ubuntu"/>
                <a:ea typeface="Ubuntu"/>
                <a:cs typeface="Ubuntu"/>
                <a:sym typeface="Ubuntu"/>
              </a:rPr>
              <a:t>Clarity </a:t>
            </a:r>
          </a:p>
        </p:txBody>
      </p:sp>
      <p:sp>
        <p:nvSpPr>
          <p:cNvPr id="425" name="Shape 425"/>
          <p:cNvSpPr txBox="1"/>
          <p:nvPr/>
        </p:nvSpPr>
        <p:spPr>
          <a:xfrm>
            <a:off x="4952000" y="4270950"/>
            <a:ext cx="3643499" cy="649199"/>
          </a:xfrm>
          <a:prstGeom prst="rect">
            <a:avLst/>
          </a:prstGeom>
          <a:noFill/>
          <a:ln>
            <a:noFill/>
          </a:ln>
        </p:spPr>
        <p:txBody>
          <a:bodyPr anchorCtr="0" anchor="t" bIns="91425" lIns="91425" rIns="91425" tIns="91425">
            <a:noAutofit/>
          </a:bodyPr>
          <a:lstStyle/>
          <a:p>
            <a:pPr lvl="0" rtl="0" algn="r">
              <a:spcBef>
                <a:spcPts val="0"/>
              </a:spcBef>
              <a:buNone/>
            </a:pPr>
            <a:r>
              <a:rPr lang="en-US" sz="3600">
                <a:solidFill>
                  <a:srgbClr val="FFFFFF"/>
                </a:solidFill>
                <a:latin typeface="Ubuntu"/>
                <a:ea typeface="Ubuntu"/>
                <a:cs typeface="Ubuntu"/>
                <a:sym typeface="Ubuntu"/>
              </a:rPr>
              <a:t>Forgiveness </a:t>
            </a:r>
          </a:p>
        </p:txBody>
      </p:sp>
      <p:sp>
        <p:nvSpPr>
          <p:cNvPr id="426" name="Shape 426"/>
          <p:cNvSpPr txBox="1"/>
          <p:nvPr/>
        </p:nvSpPr>
        <p:spPr>
          <a:xfrm>
            <a:off x="2212575" y="4818175"/>
            <a:ext cx="6275399" cy="649199"/>
          </a:xfrm>
          <a:prstGeom prst="rect">
            <a:avLst/>
          </a:prstGeom>
          <a:noFill/>
          <a:ln>
            <a:noFill/>
          </a:ln>
        </p:spPr>
        <p:txBody>
          <a:bodyPr anchorCtr="0" anchor="t" bIns="91425" lIns="91425" rIns="91425" tIns="91425">
            <a:noAutofit/>
          </a:bodyPr>
          <a:lstStyle/>
          <a:p>
            <a:pPr lvl="0" rtl="0">
              <a:spcBef>
                <a:spcPts val="0"/>
              </a:spcBef>
              <a:buNone/>
            </a:pPr>
            <a:r>
              <a:rPr lang="en-US" sz="3400">
                <a:solidFill>
                  <a:srgbClr val="FFFFFF"/>
                </a:solidFill>
                <a:latin typeface="Ubuntu"/>
                <a:ea typeface="Ubuntu"/>
                <a:cs typeface="Ubuntu"/>
                <a:sym typeface="Ubuntu"/>
              </a:rPr>
              <a:t>Aesthetics &amp; Usability</a:t>
            </a:r>
          </a:p>
        </p:txBody>
      </p:sp>
      <p:sp>
        <p:nvSpPr>
          <p:cNvPr id="427" name="Shape 427"/>
          <p:cNvSpPr txBox="1"/>
          <p:nvPr/>
        </p:nvSpPr>
        <p:spPr>
          <a:xfrm rot="-5400000">
            <a:off x="187075" y="4548049"/>
            <a:ext cx="2156400" cy="1685700"/>
          </a:xfrm>
          <a:prstGeom prst="rect">
            <a:avLst/>
          </a:prstGeom>
          <a:noFill/>
          <a:ln>
            <a:noFill/>
          </a:ln>
        </p:spPr>
        <p:txBody>
          <a:bodyPr anchorCtr="0" anchor="t" bIns="91425" lIns="91425" rIns="91425" tIns="91425">
            <a:noAutofit/>
          </a:bodyPr>
          <a:lstStyle/>
          <a:p>
            <a:pPr lvl="0" rtl="0">
              <a:spcBef>
                <a:spcPts val="0"/>
              </a:spcBef>
              <a:buNone/>
            </a:pPr>
            <a:r>
              <a:rPr lang="en-US" sz="9600">
                <a:solidFill>
                  <a:srgbClr val="FFFFFF"/>
                </a:solidFill>
                <a:latin typeface="Ubuntu"/>
                <a:ea typeface="Ubuntu"/>
                <a:cs typeface="Ubuntu"/>
                <a:sym typeface="Ubuntu"/>
              </a:rPr>
              <a:t>KIS</a:t>
            </a:r>
          </a:p>
        </p:txBody>
      </p:sp>
      <p:sp>
        <p:nvSpPr>
          <p:cNvPr id="428" name="Shape 428"/>
          <p:cNvSpPr txBox="1"/>
          <p:nvPr/>
        </p:nvSpPr>
        <p:spPr>
          <a:xfrm>
            <a:off x="1684625" y="5517800"/>
            <a:ext cx="6986999" cy="812700"/>
          </a:xfrm>
          <a:prstGeom prst="rect">
            <a:avLst/>
          </a:prstGeom>
          <a:noFill/>
          <a:ln>
            <a:noFill/>
          </a:ln>
        </p:spPr>
        <p:txBody>
          <a:bodyPr anchorCtr="0" anchor="t" bIns="91425" lIns="91425" rIns="91425" tIns="91425">
            <a:noAutofit/>
          </a:bodyPr>
          <a:lstStyle/>
          <a:p>
            <a:pPr lvl="0" rtl="0" algn="r">
              <a:spcBef>
                <a:spcPts val="0"/>
              </a:spcBef>
              <a:buNone/>
            </a:pPr>
            <a:r>
              <a:rPr b="1" lang="en-US" sz="5200">
                <a:solidFill>
                  <a:srgbClr val="FFFFFF"/>
                </a:solidFill>
                <a:latin typeface="Ubuntu"/>
                <a:ea typeface="Ubuntu"/>
                <a:cs typeface="Ubuntu"/>
                <a:sym typeface="Ubuntu"/>
              </a:rPr>
              <a:t>Don't make me think</a:t>
            </a:r>
          </a:p>
        </p:txBody>
      </p:sp>
      <p:sp>
        <p:nvSpPr>
          <p:cNvPr id="429" name="Shape 429"/>
          <p:cNvSpPr txBox="1"/>
          <p:nvPr/>
        </p:nvSpPr>
        <p:spPr>
          <a:xfrm>
            <a:off x="2986900" y="3495125"/>
            <a:ext cx="5608500" cy="649199"/>
          </a:xfrm>
          <a:prstGeom prst="rect">
            <a:avLst/>
          </a:prstGeom>
          <a:noFill/>
          <a:ln>
            <a:noFill/>
          </a:ln>
        </p:spPr>
        <p:txBody>
          <a:bodyPr anchorCtr="0" anchor="t" bIns="91425" lIns="91425" rIns="91425" tIns="91425">
            <a:noAutofit/>
          </a:bodyPr>
          <a:lstStyle/>
          <a:p>
            <a:pPr lvl="0" rtl="0" algn="r">
              <a:spcBef>
                <a:spcPts val="0"/>
              </a:spcBef>
              <a:buNone/>
            </a:pPr>
            <a:r>
              <a:rPr lang="en-US" sz="4800">
                <a:solidFill>
                  <a:srgbClr val="FFFFFF"/>
                </a:solidFill>
                <a:latin typeface="Ubuntu"/>
                <a:ea typeface="Ubuntu"/>
                <a:cs typeface="Ubuntu"/>
                <a:sym typeface="Ubuntu"/>
              </a:rPr>
              <a:t>User Control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2466975" y="2584725"/>
            <a:ext cx="4210049" cy="3276124"/>
          </a:xfrm>
          <a:prstGeom prst="rect">
            <a:avLst/>
          </a:prstGeom>
          <a:noFill/>
          <a:ln>
            <a:noFill/>
          </a:ln>
        </p:spPr>
      </p:pic>
      <p:sp>
        <p:nvSpPr>
          <p:cNvPr id="70" name="Shape 70"/>
          <p:cNvSpPr txBox="1"/>
          <p:nvPr/>
        </p:nvSpPr>
        <p:spPr>
          <a:xfrm>
            <a:off x="0" y="7771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5000">
                <a:solidFill>
                  <a:srgbClr val="3C78D8"/>
                </a:solidFill>
                <a:latin typeface="Ubuntu"/>
                <a:ea typeface="Ubuntu"/>
                <a:cs typeface="Ubuntu"/>
                <a:sym typeface="Ubuntu"/>
              </a:rPr>
              <a:t>&lt;/</a:t>
            </a:r>
            <a:r>
              <a:rPr lang="en-US" sz="5000">
                <a:latin typeface="Ubuntu"/>
                <a:ea typeface="Ubuntu"/>
                <a:cs typeface="Ubuntu"/>
                <a:sym typeface="Ubuntu"/>
              </a:rPr>
              <a:t>Front-end</a:t>
            </a:r>
            <a:r>
              <a:rPr lang="en-US" sz="5000">
                <a:solidFill>
                  <a:srgbClr val="3C78D8"/>
                </a:solidFill>
                <a:latin typeface="Ubuntu"/>
                <a:ea typeface="Ubuntu"/>
                <a:cs typeface="Ubuntu"/>
                <a:sym typeface="Ubuntu"/>
              </a:rPr>
              <a:t>&gt;</a:t>
            </a:r>
            <a:r>
              <a:rPr lang="en-US" sz="6000">
                <a:latin typeface="Ubuntu"/>
                <a:ea typeface="Ubuntu"/>
                <a:cs typeface="Ubuntu"/>
                <a:sym typeface="Ubuntu"/>
              </a:rPr>
              <a:t> </a:t>
            </a:r>
            <a:r>
              <a:rPr lang="en-US" sz="2400">
                <a:latin typeface="Ubuntu"/>
                <a:ea typeface="Ubuntu"/>
                <a:cs typeface="Ubuntu"/>
                <a:sym typeface="Ubuntu"/>
              </a:rPr>
              <a:t>vs</a:t>
            </a:r>
            <a:r>
              <a:rPr lang="en-US" sz="6000">
                <a:latin typeface="Ubuntu"/>
                <a:ea typeface="Ubuntu"/>
                <a:cs typeface="Ubuntu"/>
                <a:sym typeface="Ubuntu"/>
              </a:rPr>
              <a:t> </a:t>
            </a:r>
            <a:r>
              <a:rPr lang="en-US" sz="5000">
                <a:solidFill>
                  <a:srgbClr val="3C78D8"/>
                </a:solidFill>
                <a:latin typeface="Ubuntu"/>
                <a:ea typeface="Ubuntu"/>
                <a:cs typeface="Ubuntu"/>
                <a:sym typeface="Ubuntu"/>
              </a:rPr>
              <a:t>{</a:t>
            </a:r>
            <a:r>
              <a:rPr lang="en-US" sz="5000">
                <a:latin typeface="Ubuntu"/>
                <a:ea typeface="Ubuntu"/>
                <a:cs typeface="Ubuntu"/>
                <a:sym typeface="Ubuntu"/>
              </a:rPr>
              <a:t>Back-end</a:t>
            </a:r>
            <a:r>
              <a:rPr lang="en-US" sz="5000">
                <a:solidFill>
                  <a:srgbClr val="3C78D8"/>
                </a:solidFill>
                <a:latin typeface="Ubuntu"/>
                <a:ea typeface="Ubuntu"/>
                <a:cs typeface="Ubuntu"/>
                <a:sym typeface="Ubuntu"/>
              </a:rPr>
              <a:t>}</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pic>
        <p:nvPicPr>
          <p:cNvPr id="434" name="Shape 434"/>
          <p:cNvPicPr preferRelativeResize="0"/>
          <p:nvPr/>
        </p:nvPicPr>
        <p:blipFill>
          <a:blip r:embed="rId3">
            <a:alphaModFix/>
          </a:blip>
          <a:stretch>
            <a:fillRect/>
          </a:stretch>
        </p:blipFill>
        <p:spPr>
          <a:xfrm>
            <a:off x="0" y="0"/>
            <a:ext cx="9144000" cy="6857999"/>
          </a:xfrm>
          <a:prstGeom prst="rect">
            <a:avLst/>
          </a:prstGeom>
          <a:noFill/>
          <a:ln>
            <a:noFill/>
          </a:ln>
        </p:spPr>
      </p:pic>
      <p:sp>
        <p:nvSpPr>
          <p:cNvPr id="435" name="Shape 435"/>
          <p:cNvSpPr/>
          <p:nvPr/>
        </p:nvSpPr>
        <p:spPr>
          <a:xfrm>
            <a:off x="0" y="-36150"/>
            <a:ext cx="9144000" cy="1589999"/>
          </a:xfrm>
          <a:prstGeom prst="rect">
            <a:avLst/>
          </a:prstGeom>
          <a:solidFill>
            <a:srgbClr val="000000">
              <a:alpha val="40380"/>
            </a:srgbClr>
          </a:solidFill>
          <a:ln>
            <a:noFill/>
          </a:ln>
        </p:spPr>
        <p:txBody>
          <a:bodyPr anchorCtr="0" anchor="ctr" bIns="91425" lIns="91425" rIns="91425" tIns="91425">
            <a:noAutofit/>
          </a:bodyPr>
          <a:lstStyle/>
          <a:p>
            <a:pPr lvl="0">
              <a:spcBef>
                <a:spcPts val="0"/>
              </a:spcBef>
              <a:buNone/>
            </a:pPr>
            <a:r>
              <a:t/>
            </a:r>
            <a:endParaRPr/>
          </a:p>
        </p:txBody>
      </p:sp>
      <p:sp>
        <p:nvSpPr>
          <p:cNvPr id="436" name="Shape 436"/>
          <p:cNvSpPr txBox="1"/>
          <p:nvPr/>
        </p:nvSpPr>
        <p:spPr>
          <a:xfrm>
            <a:off x="499575" y="304800"/>
            <a:ext cx="8023200" cy="1102799"/>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rPr>
              <a:t>Don’t Make Me Think !</a:t>
            </a:r>
          </a:p>
        </p:txBody>
      </p:sp>
      <p:sp>
        <p:nvSpPr>
          <p:cNvPr id="437" name="Shape 437"/>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p01</a:t>
            </a:r>
          </a:p>
        </p:txBody>
      </p:sp>
      <p:sp>
        <p:nvSpPr>
          <p:cNvPr id="438" name="Shape 438"/>
          <p:cNvSpPr txBox="1"/>
          <p:nvPr/>
        </p:nvSpPr>
        <p:spPr>
          <a:xfrm>
            <a:off x="877200" y="4624975"/>
            <a:ext cx="1862400" cy="1658999"/>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lt1"/>
                </a:solidFill>
                <a:hlinkClick r:id="rId4"/>
              </a:rPr>
              <a:t>http://www.uxbooth.com/articles/10-usability-lessons-from-steve-krug%E2%80%99s-dont-make-me-think/</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pic>
        <p:nvPicPr>
          <p:cNvPr id="443" name="Shape 443"/>
          <p:cNvPicPr preferRelativeResize="0"/>
          <p:nvPr/>
        </p:nvPicPr>
        <p:blipFill>
          <a:blip r:embed="rId3">
            <a:alphaModFix/>
          </a:blip>
          <a:stretch>
            <a:fillRect/>
          </a:stretch>
        </p:blipFill>
        <p:spPr>
          <a:xfrm>
            <a:off x="2190750" y="1047750"/>
            <a:ext cx="4762500" cy="4762500"/>
          </a:xfrm>
          <a:prstGeom prst="rect">
            <a:avLst/>
          </a:prstGeom>
          <a:noFill/>
          <a:ln>
            <a:noFill/>
          </a:ln>
        </p:spPr>
      </p:pic>
      <p:sp>
        <p:nvSpPr>
          <p:cNvPr id="444" name="Shape 444"/>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p01</a:t>
            </a:r>
          </a:p>
        </p:txBody>
      </p:sp>
      <p:sp>
        <p:nvSpPr>
          <p:cNvPr id="445" name="Shape 445"/>
          <p:cNvSpPr txBox="1"/>
          <p:nvPr/>
        </p:nvSpPr>
        <p:spPr>
          <a:xfrm rot="-5400000">
            <a:off x="-409700" y="2870549"/>
            <a:ext cx="4129800" cy="908399"/>
          </a:xfrm>
          <a:prstGeom prst="rect">
            <a:avLst/>
          </a:prstGeom>
          <a:noFill/>
          <a:ln>
            <a:noFill/>
          </a:ln>
        </p:spPr>
        <p:txBody>
          <a:bodyPr anchorCtr="0" anchor="ctr" bIns="91425" lIns="91425" rIns="91425" tIns="91425">
            <a:noAutofit/>
          </a:bodyPr>
          <a:lstStyle/>
          <a:p>
            <a:pPr lvl="0" rtl="0" algn="ctr">
              <a:lnSpc>
                <a:spcPct val="159375"/>
              </a:lnSpc>
              <a:spcBef>
                <a:spcPts val="0"/>
              </a:spcBef>
              <a:buNone/>
            </a:pPr>
            <a:r>
              <a:rPr lang="en-US" sz="2400">
                <a:solidFill>
                  <a:schemeClr val="lt1"/>
                </a:solidFill>
                <a:highlight>
                  <a:srgbClr val="999999"/>
                </a:highlight>
                <a:latin typeface="Ubuntu"/>
                <a:ea typeface="Ubuntu"/>
                <a:cs typeface="Ubuntu"/>
                <a:sym typeface="Ubuntu"/>
              </a:rPr>
              <a:t>Make it easy to go home !</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pic>
        <p:nvPicPr>
          <p:cNvPr id="450" name="Shape 450"/>
          <p:cNvPicPr preferRelativeResize="0"/>
          <p:nvPr/>
        </p:nvPicPr>
        <p:blipFill>
          <a:blip r:embed="rId3">
            <a:alphaModFix/>
          </a:blip>
          <a:stretch>
            <a:fillRect/>
          </a:stretch>
        </p:blipFill>
        <p:spPr>
          <a:xfrm flipH="1">
            <a:off x="240546" y="1664524"/>
            <a:ext cx="3377129" cy="1783100"/>
          </a:xfrm>
          <a:prstGeom prst="rect">
            <a:avLst/>
          </a:prstGeom>
          <a:noFill/>
          <a:ln>
            <a:noFill/>
          </a:ln>
        </p:spPr>
      </p:pic>
      <p:pic>
        <p:nvPicPr>
          <p:cNvPr id="451" name="Shape 451"/>
          <p:cNvPicPr preferRelativeResize="0"/>
          <p:nvPr/>
        </p:nvPicPr>
        <p:blipFill>
          <a:blip r:embed="rId4">
            <a:alphaModFix/>
          </a:blip>
          <a:stretch>
            <a:fillRect/>
          </a:stretch>
        </p:blipFill>
        <p:spPr>
          <a:xfrm>
            <a:off x="6341477" y="1664525"/>
            <a:ext cx="2256684" cy="1783098"/>
          </a:xfrm>
          <a:prstGeom prst="rect">
            <a:avLst/>
          </a:prstGeom>
          <a:noFill/>
          <a:ln>
            <a:noFill/>
          </a:ln>
        </p:spPr>
      </p:pic>
      <p:pic>
        <p:nvPicPr>
          <p:cNvPr id="452" name="Shape 452"/>
          <p:cNvPicPr preferRelativeResize="0"/>
          <p:nvPr/>
        </p:nvPicPr>
        <p:blipFill>
          <a:blip r:embed="rId5">
            <a:alphaModFix/>
          </a:blip>
          <a:stretch>
            <a:fillRect/>
          </a:stretch>
        </p:blipFill>
        <p:spPr>
          <a:xfrm>
            <a:off x="3499687" y="4693687"/>
            <a:ext cx="2306507" cy="1102950"/>
          </a:xfrm>
          <a:prstGeom prst="rect">
            <a:avLst/>
          </a:prstGeom>
          <a:noFill/>
          <a:ln>
            <a:noFill/>
          </a:ln>
        </p:spPr>
      </p:pic>
      <p:sp>
        <p:nvSpPr>
          <p:cNvPr id="453" name="Shape 453"/>
          <p:cNvSpPr txBox="1"/>
          <p:nvPr/>
        </p:nvSpPr>
        <p:spPr>
          <a:xfrm>
            <a:off x="25" y="304800"/>
            <a:ext cx="9144000" cy="1102799"/>
          </a:xfrm>
          <a:prstGeom prst="rect">
            <a:avLst/>
          </a:prstGeom>
          <a:noFill/>
          <a:ln>
            <a:noFill/>
          </a:ln>
        </p:spPr>
        <p:txBody>
          <a:bodyPr anchorCtr="0" anchor="ctr" bIns="91425" lIns="91425" rIns="91425" tIns="91425">
            <a:noAutofit/>
          </a:bodyPr>
          <a:lstStyle/>
          <a:p>
            <a:pPr lvl="0" rtl="0" algn="ctr">
              <a:spcBef>
                <a:spcPts val="0"/>
              </a:spcBef>
              <a:buNone/>
            </a:pPr>
            <a:r>
              <a:rPr lang="en-US" sz="6000"/>
              <a:t>Metaphors</a:t>
            </a:r>
          </a:p>
        </p:txBody>
      </p:sp>
      <p:pic>
        <p:nvPicPr>
          <p:cNvPr id="454" name="Shape 454"/>
          <p:cNvPicPr preferRelativeResize="0"/>
          <p:nvPr/>
        </p:nvPicPr>
        <p:blipFill>
          <a:blip r:embed="rId6">
            <a:alphaModFix/>
          </a:blip>
          <a:stretch>
            <a:fillRect/>
          </a:stretch>
        </p:blipFill>
        <p:spPr>
          <a:xfrm>
            <a:off x="3544725" y="1608762"/>
            <a:ext cx="1897850" cy="1894600"/>
          </a:xfrm>
          <a:prstGeom prst="rect">
            <a:avLst/>
          </a:prstGeom>
          <a:noFill/>
          <a:ln>
            <a:noFill/>
          </a:ln>
        </p:spPr>
      </p:pic>
      <p:sp>
        <p:nvSpPr>
          <p:cNvPr id="455" name="Shape 455"/>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p02</a:t>
            </a:r>
          </a:p>
        </p:txBody>
      </p:sp>
      <p:pic>
        <p:nvPicPr>
          <p:cNvPr id="456" name="Shape 456"/>
          <p:cNvPicPr preferRelativeResize="0"/>
          <p:nvPr/>
        </p:nvPicPr>
        <p:blipFill>
          <a:blip r:embed="rId7">
            <a:alphaModFix/>
          </a:blip>
          <a:stretch>
            <a:fillRect/>
          </a:stretch>
        </p:blipFill>
        <p:spPr>
          <a:xfrm>
            <a:off x="608050" y="4304935"/>
            <a:ext cx="2376725" cy="1783099"/>
          </a:xfrm>
          <a:prstGeom prst="rect">
            <a:avLst/>
          </a:prstGeom>
          <a:noFill/>
          <a:ln>
            <a:noFill/>
          </a:ln>
        </p:spPr>
      </p:pic>
      <p:pic>
        <p:nvPicPr>
          <p:cNvPr id="457" name="Shape 457"/>
          <p:cNvPicPr preferRelativeResize="0"/>
          <p:nvPr/>
        </p:nvPicPr>
        <p:blipFill>
          <a:blip r:embed="rId8">
            <a:alphaModFix/>
          </a:blip>
          <a:stretch>
            <a:fillRect/>
          </a:stretch>
        </p:blipFill>
        <p:spPr>
          <a:xfrm>
            <a:off x="6500737" y="3966075"/>
            <a:ext cx="2143125" cy="2143125"/>
          </a:xfrm>
          <a:prstGeom prst="rect">
            <a:avLst/>
          </a:prstGeom>
          <a:noFill/>
          <a:ln>
            <a:noFill/>
          </a:ln>
        </p:spPr>
      </p:pic>
      <p:sp>
        <p:nvSpPr>
          <p:cNvPr id="458" name="Shape 458"/>
          <p:cNvSpPr txBox="1"/>
          <p:nvPr/>
        </p:nvSpPr>
        <p:spPr>
          <a:xfrm>
            <a:off x="25" y="304800"/>
            <a:ext cx="9144000" cy="1102799"/>
          </a:xfrm>
          <a:prstGeom prst="rect">
            <a:avLst/>
          </a:prstGeom>
          <a:noFill/>
          <a:ln>
            <a:noFill/>
          </a:ln>
        </p:spPr>
        <p:txBody>
          <a:bodyPr anchorCtr="0" anchor="ctr" bIns="91425" lIns="91425" rIns="91425" tIns="91425">
            <a:noAutofit/>
          </a:bodyPr>
          <a:lstStyle/>
          <a:p>
            <a:pPr lvl="0" rtl="0" algn="ctr">
              <a:spcBef>
                <a:spcPts val="0"/>
              </a:spcBef>
              <a:buNone/>
            </a:pPr>
            <a:r>
              <a:rPr lang="en-US" sz="6000"/>
              <a:t>Metaphors</a:t>
            </a:r>
          </a:p>
        </p:txBody>
      </p:sp>
      <p:grpSp>
        <p:nvGrpSpPr>
          <p:cNvPr id="459" name="Shape 459"/>
          <p:cNvGrpSpPr/>
          <p:nvPr/>
        </p:nvGrpSpPr>
        <p:grpSpPr>
          <a:xfrm>
            <a:off x="50550" y="1302585"/>
            <a:ext cx="3491700" cy="2347200"/>
            <a:chOff x="61725" y="1146310"/>
            <a:chExt cx="3491700" cy="2347200"/>
          </a:xfrm>
        </p:grpSpPr>
        <p:sp>
          <p:nvSpPr>
            <p:cNvPr id="460" name="Shape 460"/>
            <p:cNvSpPr/>
            <p:nvPr/>
          </p:nvSpPr>
          <p:spPr>
            <a:xfrm>
              <a:off x="61725" y="1146310"/>
              <a:ext cx="3491700" cy="23472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461" name="Shape 461"/>
            <p:cNvPicPr preferRelativeResize="0"/>
            <p:nvPr/>
          </p:nvPicPr>
          <p:blipFill>
            <a:blip r:embed="rId9">
              <a:alphaModFix/>
            </a:blip>
            <a:stretch>
              <a:fillRect/>
            </a:stretch>
          </p:blipFill>
          <p:spPr>
            <a:xfrm>
              <a:off x="583987" y="1475587"/>
              <a:ext cx="2286000" cy="2000250"/>
            </a:xfrm>
            <a:prstGeom prst="rect">
              <a:avLst/>
            </a:prstGeom>
            <a:noFill/>
            <a:ln>
              <a:noFill/>
            </a:ln>
          </p:spPr>
        </p:pic>
      </p:grpSp>
      <p:grpSp>
        <p:nvGrpSpPr>
          <p:cNvPr id="462" name="Shape 462"/>
          <p:cNvGrpSpPr/>
          <p:nvPr/>
        </p:nvGrpSpPr>
        <p:grpSpPr>
          <a:xfrm>
            <a:off x="5566200" y="1382475"/>
            <a:ext cx="3539262" cy="2583599"/>
            <a:chOff x="5566275" y="1481375"/>
            <a:chExt cx="3539262" cy="2583599"/>
          </a:xfrm>
        </p:grpSpPr>
        <p:sp>
          <p:nvSpPr>
            <p:cNvPr id="463" name="Shape 463"/>
            <p:cNvSpPr/>
            <p:nvPr/>
          </p:nvSpPr>
          <p:spPr>
            <a:xfrm>
              <a:off x="5566275" y="1481375"/>
              <a:ext cx="3512699" cy="25835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464" name="Shape 464"/>
            <p:cNvPicPr preferRelativeResize="0"/>
            <p:nvPr/>
          </p:nvPicPr>
          <p:blipFill>
            <a:blip r:embed="rId10">
              <a:alphaModFix/>
            </a:blip>
            <a:stretch>
              <a:fillRect/>
            </a:stretch>
          </p:blipFill>
          <p:spPr>
            <a:xfrm>
              <a:off x="5669912" y="2092655"/>
              <a:ext cx="3435625" cy="1153400"/>
            </a:xfrm>
            <a:prstGeom prst="rect">
              <a:avLst/>
            </a:prstGeom>
            <a:noFill/>
            <a:ln>
              <a:noFill/>
            </a:ln>
          </p:spPr>
        </p:pic>
      </p:grpSp>
      <p:grpSp>
        <p:nvGrpSpPr>
          <p:cNvPr id="465" name="Shape 465"/>
          <p:cNvGrpSpPr/>
          <p:nvPr/>
        </p:nvGrpSpPr>
        <p:grpSpPr>
          <a:xfrm>
            <a:off x="44100" y="4056150"/>
            <a:ext cx="3236099" cy="2583599"/>
            <a:chOff x="44100" y="4056150"/>
            <a:chExt cx="3236099" cy="2583599"/>
          </a:xfrm>
        </p:grpSpPr>
        <p:sp>
          <p:nvSpPr>
            <p:cNvPr id="466" name="Shape 466"/>
            <p:cNvSpPr/>
            <p:nvPr/>
          </p:nvSpPr>
          <p:spPr>
            <a:xfrm>
              <a:off x="44100" y="4056150"/>
              <a:ext cx="3236099" cy="25835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467" name="Shape 467"/>
            <p:cNvPicPr preferRelativeResize="0"/>
            <p:nvPr/>
          </p:nvPicPr>
          <p:blipFill>
            <a:blip r:embed="rId11">
              <a:alphaModFix/>
            </a:blip>
            <a:stretch>
              <a:fillRect/>
            </a:stretch>
          </p:blipFill>
          <p:spPr>
            <a:xfrm>
              <a:off x="296726" y="4477887"/>
              <a:ext cx="2730857" cy="1709550"/>
            </a:xfrm>
            <a:prstGeom prst="rect">
              <a:avLst/>
            </a:prstGeom>
            <a:noFill/>
            <a:ln>
              <a:noFill/>
            </a:ln>
          </p:spPr>
        </p:pic>
      </p:grpSp>
      <p:grpSp>
        <p:nvGrpSpPr>
          <p:cNvPr id="468" name="Shape 468"/>
          <p:cNvGrpSpPr/>
          <p:nvPr/>
        </p:nvGrpSpPr>
        <p:grpSpPr>
          <a:xfrm>
            <a:off x="3093632" y="4516942"/>
            <a:ext cx="3118651" cy="1662000"/>
            <a:chOff x="3218707" y="4518392"/>
            <a:chExt cx="3118651" cy="1662000"/>
          </a:xfrm>
        </p:grpSpPr>
        <p:sp>
          <p:nvSpPr>
            <p:cNvPr id="469" name="Shape 469"/>
            <p:cNvSpPr/>
            <p:nvPr/>
          </p:nvSpPr>
          <p:spPr>
            <a:xfrm>
              <a:off x="3356258" y="4518392"/>
              <a:ext cx="2981100" cy="1662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470" name="Shape 470"/>
            <p:cNvPicPr preferRelativeResize="0"/>
            <p:nvPr/>
          </p:nvPicPr>
          <p:blipFill>
            <a:blip r:embed="rId12">
              <a:alphaModFix/>
            </a:blip>
            <a:stretch>
              <a:fillRect/>
            </a:stretch>
          </p:blipFill>
          <p:spPr>
            <a:xfrm>
              <a:off x="3218707" y="4633665"/>
              <a:ext cx="3118598" cy="1431594"/>
            </a:xfrm>
            <a:prstGeom prst="rect">
              <a:avLst/>
            </a:prstGeom>
            <a:noFill/>
            <a:ln>
              <a:noFill/>
            </a:ln>
          </p:spPr>
        </p:pic>
      </p:grpSp>
      <p:grpSp>
        <p:nvGrpSpPr>
          <p:cNvPr id="471" name="Shape 471"/>
          <p:cNvGrpSpPr/>
          <p:nvPr/>
        </p:nvGrpSpPr>
        <p:grpSpPr>
          <a:xfrm>
            <a:off x="3350650" y="1265325"/>
            <a:ext cx="2286000" cy="2817900"/>
            <a:chOff x="3346050" y="1252125"/>
            <a:chExt cx="2286000" cy="2817900"/>
          </a:xfrm>
        </p:grpSpPr>
        <p:sp>
          <p:nvSpPr>
            <p:cNvPr id="472" name="Shape 472"/>
            <p:cNvSpPr/>
            <p:nvPr/>
          </p:nvSpPr>
          <p:spPr>
            <a:xfrm>
              <a:off x="3346050" y="1252125"/>
              <a:ext cx="2286000" cy="28179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473" name="Shape 473"/>
            <p:cNvPicPr preferRelativeResize="0"/>
            <p:nvPr/>
          </p:nvPicPr>
          <p:blipFill>
            <a:blip r:embed="rId13">
              <a:alphaModFix/>
            </a:blip>
            <a:stretch>
              <a:fillRect/>
            </a:stretch>
          </p:blipFill>
          <p:spPr>
            <a:xfrm>
              <a:off x="3524750" y="1298027"/>
              <a:ext cx="1940199" cy="2745025"/>
            </a:xfrm>
            <a:prstGeom prst="rect">
              <a:avLst/>
            </a:prstGeom>
            <a:noFill/>
            <a:ln>
              <a:noFill/>
            </a:ln>
          </p:spPr>
        </p:pic>
      </p:grpSp>
      <p:sp>
        <p:nvSpPr>
          <p:cNvPr id="474" name="Shape 474"/>
          <p:cNvSpPr/>
          <p:nvPr/>
        </p:nvSpPr>
        <p:spPr>
          <a:xfrm>
            <a:off x="3093625" y="4438062"/>
            <a:ext cx="1516799" cy="15167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a:t> </a:t>
            </a:r>
          </a:p>
        </p:txBody>
      </p:sp>
      <p:grpSp>
        <p:nvGrpSpPr>
          <p:cNvPr id="475" name="Shape 475"/>
          <p:cNvGrpSpPr/>
          <p:nvPr/>
        </p:nvGrpSpPr>
        <p:grpSpPr>
          <a:xfrm>
            <a:off x="5949487" y="3816650"/>
            <a:ext cx="3059005" cy="2574899"/>
            <a:chOff x="6070625" y="3791625"/>
            <a:chExt cx="3059005" cy="2574899"/>
          </a:xfrm>
        </p:grpSpPr>
        <p:sp>
          <p:nvSpPr>
            <p:cNvPr id="476" name="Shape 476"/>
            <p:cNvSpPr/>
            <p:nvPr/>
          </p:nvSpPr>
          <p:spPr>
            <a:xfrm>
              <a:off x="6070625" y="3791625"/>
              <a:ext cx="3008700" cy="25748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477" name="Shape 477"/>
            <p:cNvPicPr preferRelativeResize="0"/>
            <p:nvPr/>
          </p:nvPicPr>
          <p:blipFill>
            <a:blip r:embed="rId14">
              <a:alphaModFix/>
            </a:blip>
            <a:stretch>
              <a:fillRect/>
            </a:stretch>
          </p:blipFill>
          <p:spPr>
            <a:xfrm>
              <a:off x="6156042" y="4056150"/>
              <a:ext cx="2973587" cy="20458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x="0" y="0"/>
          <a:ext cx="0" cy="0"/>
          <a:chOff x="0" y="0"/>
          <a:chExt cx="0" cy="0"/>
        </a:xfrm>
      </p:grpSpPr>
      <p:pic>
        <p:nvPicPr>
          <p:cNvPr id="482" name="Shape 482"/>
          <p:cNvPicPr preferRelativeResize="0"/>
          <p:nvPr/>
        </p:nvPicPr>
        <p:blipFill>
          <a:blip r:embed="rId3">
            <a:alphaModFix/>
          </a:blip>
          <a:stretch>
            <a:fillRect/>
          </a:stretch>
        </p:blipFill>
        <p:spPr>
          <a:xfrm>
            <a:off x="2898200" y="1020525"/>
            <a:ext cx="3347601" cy="2231750"/>
          </a:xfrm>
          <a:prstGeom prst="rect">
            <a:avLst/>
          </a:prstGeom>
          <a:noFill/>
          <a:ln>
            <a:noFill/>
          </a:ln>
        </p:spPr>
      </p:pic>
      <p:sp>
        <p:nvSpPr>
          <p:cNvPr id="483" name="Shape 483"/>
          <p:cNvSpPr txBox="1"/>
          <p:nvPr/>
        </p:nvSpPr>
        <p:spPr>
          <a:xfrm>
            <a:off x="25" y="304800"/>
            <a:ext cx="9144000" cy="1102799"/>
          </a:xfrm>
          <a:prstGeom prst="rect">
            <a:avLst/>
          </a:prstGeom>
          <a:noFill/>
          <a:ln>
            <a:noFill/>
          </a:ln>
        </p:spPr>
        <p:txBody>
          <a:bodyPr anchorCtr="0" anchor="ctr" bIns="91425" lIns="91425" rIns="91425" tIns="91425">
            <a:noAutofit/>
          </a:bodyPr>
          <a:lstStyle/>
          <a:p>
            <a:pPr lvl="0" rtl="0" algn="ctr">
              <a:spcBef>
                <a:spcPts val="0"/>
              </a:spcBef>
              <a:buNone/>
            </a:pPr>
            <a:r>
              <a:rPr lang="en-US" sz="6000"/>
              <a:t>Metaphors CAN:</a:t>
            </a:r>
          </a:p>
        </p:txBody>
      </p:sp>
      <p:sp>
        <p:nvSpPr>
          <p:cNvPr id="484" name="Shape 484"/>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p02</a:t>
            </a:r>
          </a:p>
        </p:txBody>
      </p:sp>
      <p:sp>
        <p:nvSpPr>
          <p:cNvPr id="485" name="Shape 485"/>
          <p:cNvSpPr txBox="1"/>
          <p:nvPr/>
        </p:nvSpPr>
        <p:spPr>
          <a:xfrm>
            <a:off x="1767600" y="3015669"/>
            <a:ext cx="7376400" cy="656699"/>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latin typeface="Ubuntu"/>
                <a:ea typeface="Ubuntu"/>
                <a:cs typeface="Ubuntu"/>
                <a:sym typeface="Ubuntu"/>
              </a:rPr>
              <a:t>Put Abstract Concepts in Concrete Terms</a:t>
            </a:r>
          </a:p>
        </p:txBody>
      </p:sp>
      <p:sp>
        <p:nvSpPr>
          <p:cNvPr id="486" name="Shape 486"/>
          <p:cNvSpPr txBox="1"/>
          <p:nvPr/>
        </p:nvSpPr>
        <p:spPr>
          <a:xfrm>
            <a:off x="1767600" y="3672371"/>
            <a:ext cx="7376400" cy="656699"/>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latin typeface="Ubuntu"/>
                <a:ea typeface="Ubuntu"/>
                <a:cs typeface="Ubuntu"/>
                <a:sym typeface="Ubuntu"/>
              </a:rPr>
              <a:t>Create Familiarity</a:t>
            </a:r>
          </a:p>
        </p:txBody>
      </p:sp>
      <p:sp>
        <p:nvSpPr>
          <p:cNvPr id="487" name="Shape 487"/>
          <p:cNvSpPr txBox="1"/>
          <p:nvPr/>
        </p:nvSpPr>
        <p:spPr>
          <a:xfrm>
            <a:off x="1767600" y="4329072"/>
            <a:ext cx="7376400" cy="656699"/>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latin typeface="Ubuntu"/>
                <a:ea typeface="Ubuntu"/>
                <a:cs typeface="Ubuntu"/>
                <a:sym typeface="Ubuntu"/>
              </a:rPr>
              <a:t>Trigger Emotions</a:t>
            </a:r>
          </a:p>
        </p:txBody>
      </p:sp>
      <p:sp>
        <p:nvSpPr>
          <p:cNvPr id="488" name="Shape 488"/>
          <p:cNvSpPr txBox="1"/>
          <p:nvPr/>
        </p:nvSpPr>
        <p:spPr>
          <a:xfrm>
            <a:off x="1767600" y="4985774"/>
            <a:ext cx="7376400" cy="656699"/>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latin typeface="Ubuntu"/>
                <a:ea typeface="Ubuntu"/>
                <a:cs typeface="Ubuntu"/>
                <a:sym typeface="Ubuntu"/>
              </a:rPr>
              <a:t>Draw the Attention of Users</a:t>
            </a:r>
          </a:p>
        </p:txBody>
      </p:sp>
      <p:sp>
        <p:nvSpPr>
          <p:cNvPr id="489" name="Shape 489"/>
          <p:cNvSpPr txBox="1"/>
          <p:nvPr/>
        </p:nvSpPr>
        <p:spPr>
          <a:xfrm>
            <a:off x="1767600" y="5642476"/>
            <a:ext cx="7376400" cy="656699"/>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latin typeface="Ubuntu"/>
                <a:ea typeface="Ubuntu"/>
                <a:cs typeface="Ubuntu"/>
                <a:sym typeface="Ubuntu"/>
              </a:rPr>
              <a:t>Motivate Users into Action</a:t>
            </a:r>
          </a:p>
        </p:txBody>
      </p:sp>
      <p:sp>
        <p:nvSpPr>
          <p:cNvPr id="490" name="Shape 490"/>
          <p:cNvSpPr/>
          <p:nvPr/>
        </p:nvSpPr>
        <p:spPr>
          <a:xfrm>
            <a:off x="672146" y="4329075"/>
            <a:ext cx="570299" cy="569999"/>
          </a:xfrm>
          <a:prstGeom prst="smileyFace">
            <a:avLst>
              <a:gd fmla="val 4653" name="adj"/>
            </a:avLst>
          </a:prstGeom>
          <a:noFill/>
          <a:ln cap="flat" cmpd="sng" w="19050">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a: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p02</a:t>
            </a:r>
          </a:p>
        </p:txBody>
      </p:sp>
      <p:pic>
        <p:nvPicPr>
          <p:cNvPr descr="voice+memos.jpg" id="496" name="Shape 496"/>
          <p:cNvPicPr preferRelativeResize="0"/>
          <p:nvPr/>
        </p:nvPicPr>
        <p:blipFill>
          <a:blip r:embed="rId3">
            <a:alphaModFix/>
          </a:blip>
          <a:stretch>
            <a:fillRect/>
          </a:stretch>
        </p:blipFill>
        <p:spPr>
          <a:xfrm>
            <a:off x="1409725" y="1466874"/>
            <a:ext cx="6324547" cy="4743425"/>
          </a:xfrm>
          <a:prstGeom prst="rect">
            <a:avLst/>
          </a:prstGeom>
          <a:noFill/>
          <a:ln>
            <a:noFill/>
          </a:ln>
        </p:spPr>
      </p:pic>
      <p:sp>
        <p:nvSpPr>
          <p:cNvPr id="497" name="Shape 497"/>
          <p:cNvSpPr txBox="1"/>
          <p:nvPr/>
        </p:nvSpPr>
        <p:spPr>
          <a:xfrm>
            <a:off x="25" y="304800"/>
            <a:ext cx="9144000" cy="1102799"/>
          </a:xfrm>
          <a:prstGeom prst="rect">
            <a:avLst/>
          </a:prstGeom>
          <a:noFill/>
          <a:ln>
            <a:noFill/>
          </a:ln>
        </p:spPr>
        <p:txBody>
          <a:bodyPr anchorCtr="0" anchor="ctr" bIns="91425" lIns="91425" rIns="91425" tIns="91425">
            <a:noAutofit/>
          </a:bodyPr>
          <a:lstStyle/>
          <a:p>
            <a:pPr lvl="0" rtl="0" algn="ctr">
              <a:spcBef>
                <a:spcPts val="0"/>
              </a:spcBef>
              <a:buNone/>
            </a:pPr>
            <a:r>
              <a:rPr lang="en-US" sz="4800">
                <a:solidFill>
                  <a:schemeClr val="dk1"/>
                </a:solidFill>
              </a:rPr>
              <a:t>Skeuomorphism vs FLAT</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sp>
        <p:nvSpPr>
          <p:cNvPr id="502" name="Shape 502"/>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p02</a:t>
            </a:r>
          </a:p>
        </p:txBody>
      </p:sp>
      <p:sp>
        <p:nvSpPr>
          <p:cNvPr id="503" name="Shape 503">
            <a:hlinkClick r:id="rId3"/>
          </p:cNvPr>
          <p:cNvSpPr txBox="1"/>
          <p:nvPr/>
        </p:nvSpPr>
        <p:spPr>
          <a:xfrm>
            <a:off x="3974125" y="5248275"/>
            <a:ext cx="1626600" cy="479399"/>
          </a:xfrm>
          <a:prstGeom prst="rect">
            <a:avLst/>
          </a:prstGeom>
          <a:noFill/>
          <a:ln>
            <a:noFill/>
          </a:ln>
        </p:spPr>
        <p:txBody>
          <a:bodyPr anchorCtr="0" anchor="ctr" bIns="91425" lIns="91425" rIns="91425" tIns="91425">
            <a:noAutofit/>
          </a:bodyPr>
          <a:lstStyle/>
          <a:p>
            <a:pPr lvl="0" rtl="0" algn="l">
              <a:spcBef>
                <a:spcPts val="0"/>
              </a:spcBef>
              <a:buNone/>
            </a:pPr>
            <a:r>
              <a:rPr i="1" lang="en-US" sz="2400">
                <a:solidFill>
                  <a:schemeClr val="accent1"/>
                </a:solidFill>
                <a:latin typeface="Trebuchet MS"/>
                <a:ea typeface="Trebuchet MS"/>
                <a:cs typeface="Trebuchet MS"/>
                <a:sym typeface="Trebuchet MS"/>
              </a:rPr>
              <a:t>examples</a:t>
            </a:r>
          </a:p>
        </p:txBody>
      </p:sp>
      <p:pic>
        <p:nvPicPr>
          <p:cNvPr descr="Voice-Memos-icon-change.jpg" id="504" name="Shape 504"/>
          <p:cNvPicPr preferRelativeResize="0"/>
          <p:nvPr/>
        </p:nvPicPr>
        <p:blipFill rotWithShape="1">
          <a:blip r:embed="rId4">
            <a:alphaModFix/>
          </a:blip>
          <a:srcRect b="0" l="18343" r="51257" t="0"/>
          <a:stretch/>
        </p:blipFill>
        <p:spPr>
          <a:xfrm>
            <a:off x="2005012" y="2280650"/>
            <a:ext cx="1663757" cy="2189252"/>
          </a:xfrm>
          <a:prstGeom prst="rect">
            <a:avLst/>
          </a:prstGeom>
          <a:noFill/>
          <a:ln>
            <a:noFill/>
          </a:ln>
        </p:spPr>
      </p:pic>
      <p:pic>
        <p:nvPicPr>
          <p:cNvPr descr="Voice-Memos.png" id="505" name="Shape 505"/>
          <p:cNvPicPr preferRelativeResize="0"/>
          <p:nvPr/>
        </p:nvPicPr>
        <p:blipFill>
          <a:blip r:embed="rId5">
            <a:alphaModFix/>
          </a:blip>
          <a:stretch>
            <a:fillRect/>
          </a:stretch>
        </p:blipFill>
        <p:spPr>
          <a:xfrm>
            <a:off x="5701916" y="2623140"/>
            <a:ext cx="1437121" cy="1437116"/>
          </a:xfrm>
          <a:prstGeom prst="rect">
            <a:avLst/>
          </a:prstGeom>
          <a:noFill/>
          <a:ln>
            <a:noFill/>
          </a:ln>
        </p:spPr>
      </p:pic>
      <p:pic>
        <p:nvPicPr>
          <p:cNvPr descr="Voice-Memos-icon-change.jpg" id="506" name="Shape 506"/>
          <p:cNvPicPr preferRelativeResize="0"/>
          <p:nvPr/>
        </p:nvPicPr>
        <p:blipFill rotWithShape="1">
          <a:blip r:embed="rId4">
            <a:alphaModFix/>
          </a:blip>
          <a:srcRect b="-4900" l="50879" r="19962" t="4900"/>
          <a:stretch/>
        </p:blipFill>
        <p:spPr>
          <a:xfrm>
            <a:off x="3785470" y="2388098"/>
            <a:ext cx="1595756" cy="2189252"/>
          </a:xfrm>
          <a:prstGeom prst="rect">
            <a:avLst/>
          </a:prstGeom>
          <a:noFill/>
          <a:ln>
            <a:noFill/>
          </a:ln>
        </p:spPr>
      </p:pic>
      <p:sp>
        <p:nvSpPr>
          <p:cNvPr id="507" name="Shape 507"/>
          <p:cNvSpPr txBox="1"/>
          <p:nvPr/>
        </p:nvSpPr>
        <p:spPr>
          <a:xfrm>
            <a:off x="25" y="304800"/>
            <a:ext cx="9144000" cy="1102799"/>
          </a:xfrm>
          <a:prstGeom prst="rect">
            <a:avLst/>
          </a:prstGeom>
          <a:noFill/>
          <a:ln>
            <a:noFill/>
          </a:ln>
        </p:spPr>
        <p:txBody>
          <a:bodyPr anchorCtr="0" anchor="ctr" bIns="91425" lIns="91425" rIns="91425" tIns="91425">
            <a:noAutofit/>
          </a:bodyPr>
          <a:lstStyle/>
          <a:p>
            <a:pPr lvl="0" rtl="0" algn="ctr">
              <a:spcBef>
                <a:spcPts val="0"/>
              </a:spcBef>
              <a:buNone/>
            </a:pPr>
            <a:r>
              <a:rPr lang="en-US" sz="4800">
                <a:solidFill>
                  <a:schemeClr val="dk1"/>
                </a:solidFill>
              </a:rPr>
              <a:t>Skeuomorphism vs FLAT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1" name="Shape 511"/>
        <p:cNvGrpSpPr/>
        <p:nvPr/>
      </p:nvGrpSpPr>
      <p:grpSpPr>
        <a:xfrm>
          <a:off x="0" y="0"/>
          <a:ext cx="0" cy="0"/>
          <a:chOff x="0" y="0"/>
          <a:chExt cx="0" cy="0"/>
        </a:xfrm>
      </p:grpSpPr>
      <p:sp>
        <p:nvSpPr>
          <p:cNvPr id="512" name="Shape 512"/>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p02</a:t>
            </a:r>
          </a:p>
        </p:txBody>
      </p:sp>
      <p:sp>
        <p:nvSpPr>
          <p:cNvPr id="513" name="Shape 513">
            <a:hlinkClick r:id="rId3"/>
          </p:cNvPr>
          <p:cNvSpPr txBox="1"/>
          <p:nvPr/>
        </p:nvSpPr>
        <p:spPr>
          <a:xfrm>
            <a:off x="352350" y="2324100"/>
            <a:ext cx="8439300" cy="18438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dk1"/>
                </a:solidFill>
              </a:rPr>
              <a:t>Save...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sp>
        <p:nvSpPr>
          <p:cNvPr id="518" name="Shape 518"/>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p02</a:t>
            </a:r>
          </a:p>
        </p:txBody>
      </p:sp>
      <p:pic>
        <p:nvPicPr>
          <p:cNvPr descr="CQL0YykWgAAcgZ6.jpg" id="519" name="Shape 519"/>
          <p:cNvPicPr preferRelativeResize="0"/>
          <p:nvPr/>
        </p:nvPicPr>
        <p:blipFill>
          <a:blip r:embed="rId3">
            <a:alphaModFix/>
          </a:blip>
          <a:stretch>
            <a:fillRect/>
          </a:stretch>
        </p:blipFill>
        <p:spPr>
          <a:xfrm>
            <a:off x="907825" y="676275"/>
            <a:ext cx="7328350" cy="5505449"/>
          </a:xfrm>
          <a:prstGeom prst="rect">
            <a:avLst/>
          </a:prstGeom>
          <a:noFill/>
          <a:ln>
            <a:noFill/>
          </a:ln>
        </p:spPr>
      </p:pic>
      <p:pic>
        <p:nvPicPr>
          <p:cNvPr descr="redesigning-save.gif" id="520" name="Shape 520"/>
          <p:cNvPicPr preferRelativeResize="0"/>
          <p:nvPr/>
        </p:nvPicPr>
        <p:blipFill>
          <a:blip r:embed="rId4">
            <a:alphaModFix/>
          </a:blip>
          <a:stretch>
            <a:fillRect/>
          </a:stretch>
        </p:blipFill>
        <p:spPr>
          <a:xfrm>
            <a:off x="1714500" y="2857500"/>
            <a:ext cx="5715000"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27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p02</a:t>
            </a:r>
          </a:p>
        </p:txBody>
      </p:sp>
      <p:sp>
        <p:nvSpPr>
          <p:cNvPr id="526" name="Shape 526">
            <a:hlinkClick r:id="rId3"/>
          </p:cNvPr>
          <p:cNvSpPr txBox="1"/>
          <p:nvPr/>
        </p:nvSpPr>
        <p:spPr>
          <a:xfrm>
            <a:off x="0" y="1990725"/>
            <a:ext cx="9144000" cy="1843800"/>
          </a:xfrm>
          <a:prstGeom prst="rect">
            <a:avLst/>
          </a:prstGeom>
          <a:noFill/>
          <a:ln>
            <a:noFill/>
          </a:ln>
        </p:spPr>
        <p:txBody>
          <a:bodyPr anchorCtr="0" anchor="ctr" bIns="91425" lIns="91425" rIns="91425" tIns="91425">
            <a:noAutofit/>
          </a:bodyPr>
          <a:lstStyle/>
          <a:p>
            <a:pPr lvl="0" rtl="0" algn="ctr">
              <a:spcBef>
                <a:spcPts val="0"/>
              </a:spcBef>
              <a:buNone/>
            </a:pPr>
            <a:r>
              <a:rPr lang="en-US" sz="5000">
                <a:solidFill>
                  <a:schemeClr val="dk1"/>
                </a:solidFill>
              </a:rPr>
              <a:t>Old school мetaphors or not</a:t>
            </a:r>
            <a:r>
              <a:rPr lang="en-US" sz="6000">
                <a:solidFill>
                  <a:schemeClr val="dk1"/>
                </a:solidFill>
              </a:rPr>
              <a:t> </a:t>
            </a:r>
            <a:r>
              <a:rPr lang="en-US" sz="6000">
                <a:solidFill>
                  <a:srgbClr val="3C78D8"/>
                </a:solidFill>
              </a:rPr>
              <a:t>?</a:t>
            </a:r>
            <a:r>
              <a:rPr lang="en-US" sz="6000"/>
              <a:t> </a:t>
            </a:r>
          </a:p>
        </p:txBody>
      </p:sp>
      <p:sp>
        <p:nvSpPr>
          <p:cNvPr id="527" name="Shape 527">
            <a:hlinkClick r:id="rId4"/>
          </p:cNvPr>
          <p:cNvSpPr txBox="1"/>
          <p:nvPr/>
        </p:nvSpPr>
        <p:spPr>
          <a:xfrm>
            <a:off x="3898150" y="3834525"/>
            <a:ext cx="1626600" cy="479399"/>
          </a:xfrm>
          <a:prstGeom prst="rect">
            <a:avLst/>
          </a:prstGeom>
          <a:noFill/>
          <a:ln>
            <a:noFill/>
          </a:ln>
        </p:spPr>
        <p:txBody>
          <a:bodyPr anchorCtr="0" anchor="ctr" bIns="91425" lIns="91425" rIns="91425" tIns="91425">
            <a:noAutofit/>
          </a:bodyPr>
          <a:lstStyle/>
          <a:p>
            <a:pPr lvl="0" rtl="0" algn="l">
              <a:spcBef>
                <a:spcPts val="0"/>
              </a:spcBef>
              <a:buNone/>
            </a:pPr>
            <a:r>
              <a:rPr i="1" lang="en-US" sz="2400">
                <a:solidFill>
                  <a:schemeClr val="accent1"/>
                </a:solidFill>
                <a:latin typeface="Trebuchet MS"/>
                <a:ea typeface="Trebuchet MS"/>
                <a:cs typeface="Trebuchet MS"/>
                <a:sym typeface="Trebuchet MS"/>
              </a:rPr>
              <a:t>examples</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x="0" y="0"/>
          <a:ext cx="0" cy="0"/>
          <a:chOff x="0" y="0"/>
          <a:chExt cx="0" cy="0"/>
        </a:xfrm>
      </p:grpSpPr>
      <p:sp>
        <p:nvSpPr>
          <p:cNvPr id="532" name="Shape 532"/>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User Mental Model</a:t>
            </a:r>
          </a:p>
        </p:txBody>
      </p:sp>
      <p:pic>
        <p:nvPicPr>
          <p:cNvPr id="533" name="Shape 533"/>
          <p:cNvPicPr preferRelativeResize="0"/>
          <p:nvPr/>
        </p:nvPicPr>
        <p:blipFill>
          <a:blip r:embed="rId3">
            <a:alphaModFix/>
          </a:blip>
          <a:stretch>
            <a:fillRect/>
          </a:stretch>
        </p:blipFill>
        <p:spPr>
          <a:xfrm>
            <a:off x="1183225" y="2076200"/>
            <a:ext cx="6777551" cy="2499649"/>
          </a:xfrm>
          <a:prstGeom prst="rect">
            <a:avLst/>
          </a:prstGeom>
          <a:noFill/>
          <a:ln>
            <a:noFill/>
          </a:ln>
        </p:spPr>
      </p:pic>
      <p:sp>
        <p:nvSpPr>
          <p:cNvPr id="534" name="Shape 534"/>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p03</a:t>
            </a:r>
          </a:p>
        </p:txBody>
      </p:sp>
      <p:sp>
        <p:nvSpPr>
          <p:cNvPr id="535" name="Shape 535"/>
          <p:cNvSpPr txBox="1"/>
          <p:nvPr/>
        </p:nvSpPr>
        <p:spPr>
          <a:xfrm>
            <a:off x="804775" y="5217400"/>
            <a:ext cx="7534499" cy="1239599"/>
          </a:xfrm>
          <a:prstGeom prst="rect">
            <a:avLst/>
          </a:prstGeom>
          <a:noFill/>
          <a:ln>
            <a:noFill/>
          </a:ln>
        </p:spPr>
        <p:txBody>
          <a:bodyPr anchorCtr="0" anchor="ctr" bIns="91425" lIns="91425" rIns="91425" tIns="91425">
            <a:noAutofit/>
          </a:bodyPr>
          <a:lstStyle/>
          <a:p>
            <a:pPr lvl="0" rtl="0" algn="ctr">
              <a:lnSpc>
                <a:spcPct val="160714"/>
              </a:lnSpc>
              <a:spcBef>
                <a:spcPts val="0"/>
              </a:spcBef>
              <a:spcAft>
                <a:spcPts val="1500"/>
              </a:spcAft>
              <a:buNone/>
            </a:pPr>
            <a:r>
              <a:rPr lang="en-US" sz="2400">
                <a:solidFill>
                  <a:srgbClr val="3C78D8"/>
                </a:solidFill>
                <a:highlight>
                  <a:srgbClr val="FFFFFF"/>
                </a:highlight>
                <a:latin typeface="Ubuntu"/>
                <a:ea typeface="Ubuntu"/>
                <a:cs typeface="Ubuntu"/>
                <a:sym typeface="Ubuntu"/>
              </a:rPr>
              <a:t>Mental model is </a:t>
            </a:r>
            <a:r>
              <a:rPr lang="en-US" sz="2400">
                <a:solidFill>
                  <a:srgbClr val="FFFFFF"/>
                </a:solidFill>
                <a:highlight>
                  <a:srgbClr val="3C78D8"/>
                </a:highlight>
                <a:latin typeface="Ubuntu"/>
                <a:ea typeface="Ubuntu"/>
                <a:cs typeface="Ubuntu"/>
                <a:sym typeface="Ubuntu"/>
              </a:rPr>
              <a:t>what a user believe  is true</a:t>
            </a:r>
            <a:r>
              <a:rPr lang="en-US" sz="2400">
                <a:solidFill>
                  <a:srgbClr val="3C78D8"/>
                </a:solidFill>
                <a:highlight>
                  <a:srgbClr val="FFFFFF"/>
                </a:highlight>
                <a:latin typeface="Ubuntu"/>
                <a:ea typeface="Ubuntu"/>
                <a:cs typeface="Ubuntu"/>
                <a:sym typeface="Ubuntu"/>
              </a:rPr>
              <a:t>, not necessarily what is actually true.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5372925" y="2045424"/>
            <a:ext cx="3048213" cy="2991050"/>
          </a:xfrm>
          <a:prstGeom prst="rect">
            <a:avLst/>
          </a:prstGeom>
          <a:noFill/>
          <a:ln>
            <a:noFill/>
          </a:ln>
        </p:spPr>
      </p:pic>
      <p:pic>
        <p:nvPicPr>
          <p:cNvPr id="76" name="Shape 76"/>
          <p:cNvPicPr preferRelativeResize="0"/>
          <p:nvPr/>
        </p:nvPicPr>
        <p:blipFill>
          <a:blip r:embed="rId4">
            <a:alphaModFix/>
          </a:blip>
          <a:stretch>
            <a:fillRect/>
          </a:stretch>
        </p:blipFill>
        <p:spPr>
          <a:xfrm>
            <a:off x="630425" y="2045412"/>
            <a:ext cx="4279800" cy="2991074"/>
          </a:xfrm>
          <a:prstGeom prst="rect">
            <a:avLst/>
          </a:prstGeom>
          <a:noFill/>
          <a:ln>
            <a:noFill/>
          </a:ln>
        </p:spPr>
      </p:pic>
      <p:sp>
        <p:nvSpPr>
          <p:cNvPr id="77" name="Shape 77"/>
          <p:cNvSpPr txBox="1"/>
          <p:nvPr/>
        </p:nvSpPr>
        <p:spPr>
          <a:xfrm>
            <a:off x="0" y="7771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5000">
                <a:solidFill>
                  <a:srgbClr val="3C78D8"/>
                </a:solidFill>
                <a:latin typeface="Ubuntu"/>
                <a:ea typeface="Ubuntu"/>
                <a:cs typeface="Ubuntu"/>
                <a:sym typeface="Ubuntu"/>
              </a:rPr>
              <a:t>&lt;/</a:t>
            </a:r>
            <a:r>
              <a:rPr lang="en-US" sz="5000">
                <a:latin typeface="Ubuntu"/>
                <a:ea typeface="Ubuntu"/>
                <a:cs typeface="Ubuntu"/>
                <a:sym typeface="Ubuntu"/>
              </a:rPr>
              <a:t>Front-end</a:t>
            </a:r>
            <a:r>
              <a:rPr lang="en-US" sz="5000">
                <a:solidFill>
                  <a:srgbClr val="3C78D8"/>
                </a:solidFill>
                <a:latin typeface="Ubuntu"/>
                <a:ea typeface="Ubuntu"/>
                <a:cs typeface="Ubuntu"/>
                <a:sym typeface="Ubuntu"/>
              </a:rPr>
              <a:t>&gt;</a:t>
            </a:r>
            <a:r>
              <a:rPr lang="en-US" sz="6000">
                <a:latin typeface="Ubuntu"/>
                <a:ea typeface="Ubuntu"/>
                <a:cs typeface="Ubuntu"/>
                <a:sym typeface="Ubuntu"/>
              </a:rPr>
              <a:t> </a:t>
            </a:r>
            <a:r>
              <a:rPr lang="en-US" sz="2400">
                <a:latin typeface="Ubuntu"/>
                <a:ea typeface="Ubuntu"/>
                <a:cs typeface="Ubuntu"/>
                <a:sym typeface="Ubuntu"/>
              </a:rPr>
              <a:t>vs</a:t>
            </a:r>
            <a:r>
              <a:rPr lang="en-US" sz="6000">
                <a:latin typeface="Ubuntu"/>
                <a:ea typeface="Ubuntu"/>
                <a:cs typeface="Ubuntu"/>
                <a:sym typeface="Ubuntu"/>
              </a:rPr>
              <a:t> </a:t>
            </a:r>
            <a:r>
              <a:rPr lang="en-US" sz="5000">
                <a:solidFill>
                  <a:srgbClr val="3C78D8"/>
                </a:solidFill>
                <a:latin typeface="Ubuntu"/>
                <a:ea typeface="Ubuntu"/>
                <a:cs typeface="Ubuntu"/>
                <a:sym typeface="Ubuntu"/>
              </a:rPr>
              <a:t>{</a:t>
            </a:r>
            <a:r>
              <a:rPr lang="en-US" sz="5000">
                <a:latin typeface="Ubuntu"/>
                <a:ea typeface="Ubuntu"/>
                <a:cs typeface="Ubuntu"/>
                <a:sym typeface="Ubuntu"/>
              </a:rPr>
              <a:t>Back-end</a:t>
            </a:r>
            <a:r>
              <a:rPr lang="en-US" sz="5000">
                <a:solidFill>
                  <a:srgbClr val="3C78D8"/>
                </a:solidFill>
                <a:latin typeface="Ubuntu"/>
                <a:ea typeface="Ubuntu"/>
                <a:cs typeface="Ubuntu"/>
                <a:sym typeface="Ubuntu"/>
              </a:rPr>
              <a:t>}</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pic>
        <p:nvPicPr>
          <p:cNvPr id="540" name="Shape 540"/>
          <p:cNvPicPr preferRelativeResize="0"/>
          <p:nvPr/>
        </p:nvPicPr>
        <p:blipFill>
          <a:blip r:embed="rId3">
            <a:alphaModFix/>
          </a:blip>
          <a:stretch>
            <a:fillRect/>
          </a:stretch>
        </p:blipFill>
        <p:spPr>
          <a:xfrm>
            <a:off x="659130" y="1221787"/>
            <a:ext cx="4658614" cy="3066300"/>
          </a:xfrm>
          <a:prstGeom prst="rect">
            <a:avLst/>
          </a:prstGeom>
          <a:noFill/>
          <a:ln>
            <a:noFill/>
          </a:ln>
        </p:spPr>
      </p:pic>
      <p:sp>
        <p:nvSpPr>
          <p:cNvPr id="541" name="Shape 541"/>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User Mental Model</a:t>
            </a:r>
          </a:p>
        </p:txBody>
      </p:sp>
      <p:sp>
        <p:nvSpPr>
          <p:cNvPr id="542" name="Shape 542"/>
          <p:cNvSpPr txBox="1"/>
          <p:nvPr/>
        </p:nvSpPr>
        <p:spPr>
          <a:xfrm>
            <a:off x="970375" y="4127725"/>
            <a:ext cx="7019700" cy="2327399"/>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US">
                <a:latin typeface="Courier New"/>
                <a:ea typeface="Courier New"/>
                <a:cs typeface="Courier New"/>
                <a:sym typeface="Courier New"/>
              </a:rPr>
              <a:t>“Imagine that you’ve never seen an </a:t>
            </a:r>
            <a:r>
              <a:rPr lang="en-US">
                <a:latin typeface="Courier New"/>
                <a:ea typeface="Courier New"/>
                <a:cs typeface="Courier New"/>
                <a:sym typeface="Courier New"/>
                <a:hlinkClick r:id="rId4"/>
              </a:rPr>
              <a:t>iPad</a:t>
            </a:r>
            <a:r>
              <a:rPr lang="en-US">
                <a:latin typeface="Courier New"/>
                <a:ea typeface="Courier New"/>
                <a:cs typeface="Courier New"/>
                <a:sym typeface="Courier New"/>
              </a:rPr>
              <a:t>, but I’ve just handed one to you and told you that you can read books on it. Before you turn on the iPad, before you use it, you have a model in your head of what reading a book on the iPad will be like. You have assumptions about what the book will look like on the screen, what things you will be able to do, and how you will do them—things like turning a page, or using a bookmark. You have a “mental model” of reading a book on the iPad, even if you’ve never done it before.”</a:t>
            </a:r>
          </a:p>
        </p:txBody>
      </p:sp>
      <p:sp>
        <p:nvSpPr>
          <p:cNvPr id="543" name="Shape 543"/>
          <p:cNvSpPr/>
          <p:nvPr/>
        </p:nvSpPr>
        <p:spPr>
          <a:xfrm>
            <a:off x="3970400" y="2461650"/>
            <a:ext cx="1774800" cy="16040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544" name="Shape 544"/>
          <p:cNvPicPr preferRelativeResize="0"/>
          <p:nvPr/>
        </p:nvPicPr>
        <p:blipFill>
          <a:blip r:embed="rId5">
            <a:alphaModFix/>
          </a:blip>
          <a:stretch>
            <a:fillRect/>
          </a:stretch>
        </p:blipFill>
        <p:spPr>
          <a:xfrm>
            <a:off x="4172000" y="1488187"/>
            <a:ext cx="3599999" cy="23936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 name="Shape 548"/>
        <p:cNvGrpSpPr/>
        <p:nvPr/>
      </p:nvGrpSpPr>
      <p:grpSpPr>
        <a:xfrm>
          <a:off x="0" y="0"/>
          <a:ext cx="0" cy="0"/>
          <a:chOff x="0" y="0"/>
          <a:chExt cx="0" cy="0"/>
        </a:xfrm>
      </p:grpSpPr>
      <p:pic>
        <p:nvPicPr>
          <p:cNvPr id="549" name="Shape 549"/>
          <p:cNvPicPr preferRelativeResize="0"/>
          <p:nvPr/>
        </p:nvPicPr>
        <p:blipFill>
          <a:blip r:embed="rId3">
            <a:alphaModFix/>
          </a:blip>
          <a:stretch>
            <a:fillRect/>
          </a:stretch>
        </p:blipFill>
        <p:spPr>
          <a:xfrm>
            <a:off x="1136300" y="0"/>
            <a:ext cx="6871399" cy="6857998"/>
          </a:xfrm>
          <a:prstGeom prst="rect">
            <a:avLst/>
          </a:prstGeom>
          <a:noFill/>
          <a:ln>
            <a:noFill/>
          </a:ln>
        </p:spPr>
      </p:pic>
      <p:sp>
        <p:nvSpPr>
          <p:cNvPr id="550" name="Shape 550"/>
          <p:cNvSpPr txBox="1"/>
          <p:nvPr/>
        </p:nvSpPr>
        <p:spPr>
          <a:xfrm>
            <a:off x="0" y="235200"/>
            <a:ext cx="9144000" cy="651599"/>
          </a:xfrm>
          <a:prstGeom prst="rect">
            <a:avLst/>
          </a:prstGeom>
          <a:noFill/>
          <a:ln>
            <a:noFill/>
          </a:ln>
        </p:spPr>
        <p:txBody>
          <a:bodyPr anchorCtr="0" anchor="ctr" bIns="91425" lIns="91425" rIns="91425" tIns="91425">
            <a:noAutofit/>
          </a:bodyPr>
          <a:lstStyle/>
          <a:p>
            <a:pPr lvl="0" rtl="0" algn="ctr">
              <a:spcBef>
                <a:spcPts val="0"/>
              </a:spcBef>
              <a:buNone/>
            </a:pPr>
            <a:r>
              <a:rPr lang="en-US" sz="4800">
                <a:solidFill>
                  <a:schemeClr val="lt1"/>
                </a:solidFill>
                <a:latin typeface="Ubuntu"/>
                <a:ea typeface="Ubuntu"/>
                <a:cs typeface="Ubuntu"/>
                <a:sym typeface="Ubuntu"/>
              </a:rPr>
              <a:t>How do we think?</a:t>
            </a:r>
          </a:p>
        </p:txBody>
      </p:sp>
      <p:sp>
        <p:nvSpPr>
          <p:cNvPr id="551" name="Shape 551"/>
          <p:cNvSpPr txBox="1"/>
          <p:nvPr/>
        </p:nvSpPr>
        <p:spPr>
          <a:xfrm>
            <a:off x="0" y="992075"/>
            <a:ext cx="9144000" cy="651599"/>
          </a:xfrm>
          <a:prstGeom prst="rect">
            <a:avLst/>
          </a:prstGeom>
          <a:noFill/>
          <a:ln>
            <a:noFill/>
          </a:ln>
        </p:spPr>
        <p:txBody>
          <a:bodyPr anchorCtr="0" anchor="ctr" bIns="91425" lIns="91425" rIns="91425" tIns="91425">
            <a:noAutofit/>
          </a:bodyPr>
          <a:lstStyle/>
          <a:p>
            <a:pPr lvl="0" rtl="0" algn="ctr">
              <a:spcBef>
                <a:spcPts val="0"/>
              </a:spcBef>
              <a:buNone/>
            </a:pPr>
            <a:r>
              <a:rPr lang="en-US" sz="4800">
                <a:solidFill>
                  <a:schemeClr val="lt1"/>
                </a:solidFill>
                <a:latin typeface="Ubuntu"/>
                <a:ea typeface="Ubuntu"/>
                <a:cs typeface="Ubuntu"/>
                <a:sym typeface="Ubuntu"/>
              </a:rPr>
              <a:t>How the things work?</a:t>
            </a:r>
          </a:p>
        </p:txBody>
      </p:sp>
      <p:sp>
        <p:nvSpPr>
          <p:cNvPr id="552" name="Shape 552"/>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p03</a:t>
            </a:r>
          </a:p>
        </p:txBody>
      </p:sp>
      <p:grpSp>
        <p:nvGrpSpPr>
          <p:cNvPr id="553" name="Shape 553"/>
          <p:cNvGrpSpPr/>
          <p:nvPr/>
        </p:nvGrpSpPr>
        <p:grpSpPr>
          <a:xfrm>
            <a:off x="1550550" y="2079380"/>
            <a:ext cx="6020700" cy="1967100"/>
            <a:chOff x="1550550" y="2079380"/>
            <a:chExt cx="6020700" cy="1967100"/>
          </a:xfrm>
        </p:grpSpPr>
        <p:sp>
          <p:nvSpPr>
            <p:cNvPr id="554" name="Shape 554"/>
            <p:cNvSpPr/>
            <p:nvPr/>
          </p:nvSpPr>
          <p:spPr>
            <a:xfrm>
              <a:off x="1550550" y="2079380"/>
              <a:ext cx="6020700" cy="1967100"/>
            </a:xfrm>
            <a:prstGeom prst="rect">
              <a:avLst/>
            </a:prstGeom>
            <a:solidFill>
              <a:srgbClr val="000000">
                <a:alpha val="26920"/>
              </a:srgbClr>
            </a:solidFill>
            <a:ln>
              <a:noFill/>
            </a:ln>
          </p:spPr>
          <p:txBody>
            <a:bodyPr anchorCtr="0" anchor="ctr" bIns="91425" lIns="91425" rIns="91425" tIns="91425">
              <a:noAutofit/>
            </a:bodyPr>
            <a:lstStyle/>
            <a:p>
              <a:pPr lvl="0">
                <a:spcBef>
                  <a:spcPts val="0"/>
                </a:spcBef>
                <a:buNone/>
              </a:pPr>
              <a:r>
                <a:t/>
              </a:r>
              <a:endParaRPr/>
            </a:p>
          </p:txBody>
        </p:sp>
        <p:sp>
          <p:nvSpPr>
            <p:cNvPr id="555" name="Shape 555"/>
            <p:cNvSpPr txBox="1"/>
            <p:nvPr/>
          </p:nvSpPr>
          <p:spPr>
            <a:xfrm>
              <a:off x="1786400" y="2336305"/>
              <a:ext cx="5651100" cy="1591199"/>
            </a:xfrm>
            <a:prstGeom prst="rect">
              <a:avLst/>
            </a:prstGeom>
            <a:noFill/>
            <a:ln>
              <a:noFill/>
            </a:ln>
          </p:spPr>
          <p:txBody>
            <a:bodyPr anchorCtr="0" anchor="ctr" bIns="91425" lIns="91425" rIns="91425" tIns="91425">
              <a:noAutofit/>
            </a:bodyPr>
            <a:lstStyle/>
            <a:p>
              <a:pPr indent="-381000" lvl="0" marL="457200" rtl="0">
                <a:lnSpc>
                  <a:spcPct val="143181"/>
                </a:lnSpc>
                <a:spcBef>
                  <a:spcPts val="0"/>
                </a:spcBef>
                <a:buClr>
                  <a:schemeClr val="lt1"/>
                </a:buClr>
                <a:buSzPct val="100000"/>
                <a:buFont typeface="Ubuntu"/>
                <a:buChar char="★"/>
              </a:pPr>
              <a:r>
                <a:rPr lang="en-US" sz="2400">
                  <a:solidFill>
                    <a:schemeClr val="lt1"/>
                  </a:solidFill>
                  <a:latin typeface="Ubuntu"/>
                  <a:ea typeface="Ubuntu"/>
                  <a:cs typeface="Ubuntu"/>
                  <a:sym typeface="Ubuntu"/>
                </a:rPr>
                <a:t>Provide obvious conceptual models</a:t>
              </a:r>
            </a:p>
            <a:p>
              <a:pPr indent="-381000" lvl="0" marL="457200" rtl="0">
                <a:lnSpc>
                  <a:spcPct val="143181"/>
                </a:lnSpc>
                <a:spcBef>
                  <a:spcPts val="0"/>
                </a:spcBef>
                <a:buClr>
                  <a:schemeClr val="lt1"/>
                </a:buClr>
                <a:buSzPct val="100000"/>
                <a:buFont typeface="Ubuntu"/>
                <a:buChar char="★"/>
              </a:pPr>
              <a:r>
                <a:rPr lang="en-US" sz="2400">
                  <a:solidFill>
                    <a:schemeClr val="lt1"/>
                  </a:solidFill>
                  <a:latin typeface="Ubuntu"/>
                  <a:ea typeface="Ubuntu"/>
                  <a:cs typeface="Ubuntu"/>
                  <a:sym typeface="Ubuntu"/>
                </a:rPr>
                <a:t>Make things visible </a:t>
              </a:r>
            </a:p>
            <a:p>
              <a:pPr indent="-381000" lvl="0" marL="457200" rtl="0">
                <a:lnSpc>
                  <a:spcPct val="143181"/>
                </a:lnSpc>
                <a:spcBef>
                  <a:spcPts val="0"/>
                </a:spcBef>
                <a:buClr>
                  <a:schemeClr val="lt1"/>
                </a:buClr>
                <a:buSzPct val="100000"/>
                <a:buFont typeface="Ubuntu"/>
                <a:buChar char="★"/>
              </a:pPr>
              <a:r>
                <a:rPr lang="en-US" sz="2400">
                  <a:solidFill>
                    <a:schemeClr val="lt1"/>
                  </a:solidFill>
                  <a:latin typeface="Ubuntu"/>
                  <a:ea typeface="Ubuntu"/>
                  <a:cs typeface="Ubuntu"/>
                  <a:sym typeface="Ubuntu"/>
                </a:rPr>
                <a:t>Make users ‘see’ how things work</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1879825" y="1548375"/>
            <a:ext cx="5486699" cy="3364399"/>
          </a:xfrm>
          <a:prstGeom prst="rect">
            <a:avLst/>
          </a:prstGeom>
          <a:noFill/>
          <a:ln>
            <a:noFill/>
          </a:ln>
        </p:spPr>
      </p:pic>
      <p:sp>
        <p:nvSpPr>
          <p:cNvPr id="561" name="Shape 561"/>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User Mental Model</a:t>
            </a:r>
          </a:p>
        </p:txBody>
      </p:sp>
      <p:sp>
        <p:nvSpPr>
          <p:cNvPr id="562" name="Shape 562"/>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p03</a:t>
            </a:r>
          </a:p>
        </p:txBody>
      </p:sp>
      <p:sp>
        <p:nvSpPr>
          <p:cNvPr id="563" name="Shape 563"/>
          <p:cNvSpPr txBox="1"/>
          <p:nvPr/>
        </p:nvSpPr>
        <p:spPr>
          <a:xfrm>
            <a:off x="434575" y="5119175"/>
            <a:ext cx="8377199" cy="12395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sz="2400">
                <a:solidFill>
                  <a:schemeClr val="accent1"/>
                </a:solidFill>
                <a:highlight>
                  <a:srgbClr val="FFFFFF"/>
                </a:highlight>
                <a:latin typeface="Ubuntu"/>
                <a:ea typeface="Ubuntu"/>
                <a:cs typeface="Ubuntu"/>
                <a:sym typeface="Ubuntu"/>
              </a:rPr>
              <a:t>What users </a:t>
            </a:r>
            <a:r>
              <a:rPr lang="en-US" sz="2400">
                <a:solidFill>
                  <a:schemeClr val="lt1"/>
                </a:solidFill>
                <a:highlight>
                  <a:srgbClr val="3C78D8"/>
                </a:highlight>
                <a:latin typeface="Ubuntu"/>
                <a:ea typeface="Ubuntu"/>
                <a:cs typeface="Ubuntu"/>
                <a:sym typeface="Ubuntu"/>
              </a:rPr>
              <a:t>believe they know about a UI </a:t>
            </a:r>
            <a:r>
              <a:rPr lang="en-US" sz="2400">
                <a:solidFill>
                  <a:schemeClr val="accent1"/>
                </a:solidFill>
                <a:highlight>
                  <a:srgbClr val="FFFFFF"/>
                </a:highlight>
                <a:latin typeface="Ubuntu"/>
                <a:ea typeface="Ubuntu"/>
                <a:cs typeface="Ubuntu"/>
                <a:sym typeface="Ubuntu"/>
              </a:rPr>
              <a:t>strongly impacts how they use it. </a:t>
            </a:r>
          </a:p>
        </p:txBody>
      </p:sp>
      <p:grpSp>
        <p:nvGrpSpPr>
          <p:cNvPr id="564" name="Shape 564"/>
          <p:cNvGrpSpPr/>
          <p:nvPr/>
        </p:nvGrpSpPr>
        <p:grpSpPr>
          <a:xfrm>
            <a:off x="4207795" y="1770021"/>
            <a:ext cx="728465" cy="728050"/>
            <a:chOff x="3986450" y="4317803"/>
            <a:chExt cx="1053000" cy="1052400"/>
          </a:xfrm>
        </p:grpSpPr>
        <p:sp>
          <p:nvSpPr>
            <p:cNvPr id="565" name="Shape 565"/>
            <p:cNvSpPr/>
            <p:nvPr/>
          </p:nvSpPr>
          <p:spPr>
            <a:xfrm>
              <a:off x="3986450" y="4317803"/>
              <a:ext cx="1053000" cy="1052400"/>
            </a:xfrm>
            <a:prstGeom prst="ellipse">
              <a:avLst/>
            </a:prstGeom>
            <a:solidFill>
              <a:srgbClr val="3C78D8"/>
            </a:solidFill>
            <a:ln>
              <a:noFill/>
            </a:ln>
          </p:spPr>
          <p:txBody>
            <a:bodyPr anchorCtr="0" anchor="ctr" bIns="91425" lIns="91425" rIns="91425" tIns="91425">
              <a:noAutofit/>
            </a:bodyPr>
            <a:lstStyle/>
            <a:p>
              <a:pPr lvl="0">
                <a:spcBef>
                  <a:spcPts val="0"/>
                </a:spcBef>
                <a:buNone/>
              </a:pPr>
              <a:r>
                <a:t/>
              </a:r>
              <a:endParaRPr/>
            </a:p>
          </p:txBody>
        </p:sp>
        <p:sp>
          <p:nvSpPr>
            <p:cNvPr id="566" name="Shape 566"/>
            <p:cNvSpPr/>
            <p:nvPr/>
          </p:nvSpPr>
          <p:spPr>
            <a:xfrm>
              <a:off x="4167974" y="4547777"/>
              <a:ext cx="708300" cy="592500"/>
            </a:xfrm>
            <a:prstGeom prst="rightArrow">
              <a:avLst>
                <a:gd fmla="val 33302" name="adj1"/>
                <a:gd fmla="val 71611"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0" name="Shape 570"/>
        <p:cNvGrpSpPr/>
        <p:nvPr/>
      </p:nvGrpSpPr>
      <p:grpSpPr>
        <a:xfrm>
          <a:off x="0" y="0"/>
          <a:ext cx="0" cy="0"/>
          <a:chOff x="0" y="0"/>
          <a:chExt cx="0" cy="0"/>
        </a:xfrm>
      </p:grpSpPr>
      <p:pic>
        <p:nvPicPr>
          <p:cNvPr id="571" name="Shape 571"/>
          <p:cNvPicPr preferRelativeResize="0"/>
          <p:nvPr/>
        </p:nvPicPr>
        <p:blipFill>
          <a:blip r:embed="rId3">
            <a:alphaModFix/>
          </a:blip>
          <a:stretch>
            <a:fillRect/>
          </a:stretch>
        </p:blipFill>
        <p:spPr>
          <a:xfrm>
            <a:off x="1721225" y="1793175"/>
            <a:ext cx="5701600" cy="4558400"/>
          </a:xfrm>
          <a:prstGeom prst="rect">
            <a:avLst/>
          </a:prstGeom>
          <a:noFill/>
          <a:ln>
            <a:noFill/>
          </a:ln>
        </p:spPr>
      </p:pic>
      <p:sp>
        <p:nvSpPr>
          <p:cNvPr id="572" name="Shape 572"/>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User Control</a:t>
            </a:r>
          </a:p>
        </p:txBody>
      </p:sp>
      <p:sp>
        <p:nvSpPr>
          <p:cNvPr id="573" name="Shape 573"/>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p04</a:t>
            </a:r>
          </a:p>
        </p:txBody>
      </p:sp>
      <p:sp>
        <p:nvSpPr>
          <p:cNvPr id="574" name="Shape 574"/>
          <p:cNvSpPr txBox="1"/>
          <p:nvPr/>
        </p:nvSpPr>
        <p:spPr>
          <a:xfrm>
            <a:off x="0" y="1187250"/>
            <a:ext cx="9144000" cy="6515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sz="2400">
                <a:solidFill>
                  <a:srgbClr val="999999"/>
                </a:solidFill>
                <a:latin typeface="Ubuntu"/>
                <a:ea typeface="Ubuntu"/>
                <a:cs typeface="Ubuntu"/>
                <a:sym typeface="Ubuntu"/>
              </a:rPr>
              <a:t>Give users control</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pic>
        <p:nvPicPr>
          <p:cNvPr id="579" name="Shape 579"/>
          <p:cNvPicPr preferRelativeResize="0"/>
          <p:nvPr/>
        </p:nvPicPr>
        <p:blipFill>
          <a:blip r:embed="rId3">
            <a:alphaModFix/>
          </a:blip>
          <a:stretch>
            <a:fillRect/>
          </a:stretch>
        </p:blipFill>
        <p:spPr>
          <a:xfrm>
            <a:off x="3600450" y="1383900"/>
            <a:ext cx="1943100" cy="1943100"/>
          </a:xfrm>
          <a:prstGeom prst="rect">
            <a:avLst/>
          </a:prstGeom>
          <a:noFill/>
          <a:ln>
            <a:noFill/>
          </a:ln>
        </p:spPr>
      </p:pic>
      <p:sp>
        <p:nvSpPr>
          <p:cNvPr id="580" name="Shape 580"/>
          <p:cNvSpPr txBox="1"/>
          <p:nvPr/>
        </p:nvSpPr>
        <p:spPr>
          <a:xfrm>
            <a:off x="1758000" y="4438216"/>
            <a:ext cx="7614599" cy="656699"/>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latin typeface="Ubuntu"/>
                <a:ea typeface="Ubuntu"/>
                <a:cs typeface="Ubuntu"/>
                <a:sym typeface="Ubuntu"/>
              </a:rPr>
              <a:t>“if you do this that will happen”</a:t>
            </a:r>
          </a:p>
        </p:txBody>
      </p:sp>
      <p:sp>
        <p:nvSpPr>
          <p:cNvPr id="581" name="Shape 581"/>
          <p:cNvSpPr txBox="1"/>
          <p:nvPr/>
        </p:nvSpPr>
        <p:spPr>
          <a:xfrm>
            <a:off x="1758000" y="3528457"/>
            <a:ext cx="7614599" cy="820800"/>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highlight>
                  <a:srgbClr val="FFFFFF"/>
                </a:highlight>
                <a:latin typeface="Ubuntu"/>
                <a:ea typeface="Ubuntu"/>
                <a:cs typeface="Ubuntu"/>
                <a:sym typeface="Ubuntu"/>
              </a:rPr>
              <a:t>Allow the user, not the computer, to initiate </a:t>
            </a:r>
          </a:p>
          <a:p>
            <a:pPr indent="457200" lvl="0" rtl="0">
              <a:lnSpc>
                <a:spcPct val="115000"/>
              </a:lnSpc>
              <a:spcBef>
                <a:spcPts val="0"/>
              </a:spcBef>
              <a:buNone/>
            </a:pPr>
            <a:r>
              <a:rPr lang="en-US" sz="2400">
                <a:solidFill>
                  <a:srgbClr val="999999"/>
                </a:solidFill>
                <a:highlight>
                  <a:srgbClr val="FFFFFF"/>
                </a:highlight>
                <a:latin typeface="Ubuntu"/>
                <a:ea typeface="Ubuntu"/>
                <a:cs typeface="Ubuntu"/>
                <a:sym typeface="Ubuntu"/>
              </a:rPr>
              <a:t>and control actions</a:t>
            </a:r>
          </a:p>
        </p:txBody>
      </p:sp>
      <p:sp>
        <p:nvSpPr>
          <p:cNvPr id="582" name="Shape 582"/>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User Control</a:t>
            </a:r>
          </a:p>
        </p:txBody>
      </p:sp>
      <p:sp>
        <p:nvSpPr>
          <p:cNvPr id="583" name="Shape 583"/>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p04</a:t>
            </a:r>
          </a:p>
        </p:txBody>
      </p:sp>
      <p:sp>
        <p:nvSpPr>
          <p:cNvPr id="584" name="Shape 584"/>
          <p:cNvSpPr txBox="1"/>
          <p:nvPr/>
        </p:nvSpPr>
        <p:spPr>
          <a:xfrm>
            <a:off x="1758000" y="5257800"/>
            <a:ext cx="7614599" cy="656699"/>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highlight>
                  <a:srgbClr val="FFFFFF"/>
                </a:highlight>
                <a:latin typeface="Ubuntu"/>
                <a:ea typeface="Ubuntu"/>
                <a:cs typeface="Ubuntu"/>
                <a:sym typeface="Ubuntu"/>
              </a:rPr>
              <a:t>Provide the level of user control that is appropriate for your audience.</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8" name="Shape 588"/>
        <p:cNvGrpSpPr/>
        <p:nvPr/>
      </p:nvGrpSpPr>
      <p:grpSpPr>
        <a:xfrm>
          <a:off x="0" y="0"/>
          <a:ext cx="0" cy="0"/>
          <a:chOff x="0" y="0"/>
          <a:chExt cx="0" cy="0"/>
        </a:xfrm>
      </p:grpSpPr>
      <p:pic>
        <p:nvPicPr>
          <p:cNvPr id="589" name="Shape 589"/>
          <p:cNvPicPr preferRelativeResize="0"/>
          <p:nvPr/>
        </p:nvPicPr>
        <p:blipFill>
          <a:blip r:embed="rId3">
            <a:alphaModFix/>
          </a:blip>
          <a:stretch>
            <a:fillRect/>
          </a:stretch>
        </p:blipFill>
        <p:spPr>
          <a:xfrm>
            <a:off x="0" y="-98275"/>
            <a:ext cx="9144000" cy="7054550"/>
          </a:xfrm>
          <a:prstGeom prst="rect">
            <a:avLst/>
          </a:prstGeom>
          <a:noFill/>
          <a:ln>
            <a:noFill/>
          </a:ln>
        </p:spPr>
      </p:pic>
      <p:sp>
        <p:nvSpPr>
          <p:cNvPr id="590" name="Shape 590"/>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rPr>
              <a:t>Direct Manipulation</a:t>
            </a:r>
          </a:p>
        </p:txBody>
      </p:sp>
      <p:sp>
        <p:nvSpPr>
          <p:cNvPr id="591" name="Shape 591"/>
          <p:cNvSpPr txBox="1"/>
          <p:nvPr/>
        </p:nvSpPr>
        <p:spPr>
          <a:xfrm>
            <a:off x="-17075" y="1860943"/>
            <a:ext cx="9178200" cy="8208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sz="2400">
                <a:solidFill>
                  <a:schemeClr val="lt1"/>
                </a:solidFill>
                <a:highlight>
                  <a:srgbClr val="000000"/>
                </a:highlight>
                <a:latin typeface="Ubuntu"/>
                <a:ea typeface="Ubuntu"/>
                <a:cs typeface="Ubuntu"/>
                <a:sym typeface="Ubuntu"/>
              </a:rPr>
              <a:t> Allows users to feel that they are controlling the objects</a:t>
            </a:r>
          </a:p>
        </p:txBody>
      </p:sp>
      <p:sp>
        <p:nvSpPr>
          <p:cNvPr id="592" name="Shape 592"/>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p05</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pic>
        <p:nvPicPr>
          <p:cNvPr id="597" name="Shape 597"/>
          <p:cNvPicPr preferRelativeResize="0"/>
          <p:nvPr/>
        </p:nvPicPr>
        <p:blipFill>
          <a:blip r:embed="rId3">
            <a:alphaModFix/>
          </a:blip>
          <a:stretch>
            <a:fillRect/>
          </a:stretch>
        </p:blipFill>
        <p:spPr>
          <a:xfrm>
            <a:off x="1619250" y="1224300"/>
            <a:ext cx="5905500" cy="2495550"/>
          </a:xfrm>
          <a:prstGeom prst="rect">
            <a:avLst/>
          </a:prstGeom>
          <a:noFill/>
          <a:ln>
            <a:noFill/>
          </a:ln>
        </p:spPr>
      </p:pic>
      <p:sp>
        <p:nvSpPr>
          <p:cNvPr id="598" name="Shape 598"/>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Direct Manipulation</a:t>
            </a:r>
          </a:p>
        </p:txBody>
      </p:sp>
      <p:sp>
        <p:nvSpPr>
          <p:cNvPr id="599" name="Shape 599"/>
          <p:cNvSpPr txBox="1"/>
          <p:nvPr/>
        </p:nvSpPr>
        <p:spPr>
          <a:xfrm>
            <a:off x="1752600" y="4303170"/>
            <a:ext cx="8015399" cy="820800"/>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highlight>
                  <a:srgbClr val="FFFFFF"/>
                </a:highlight>
                <a:latin typeface="Ubuntu"/>
                <a:ea typeface="Ubuntu"/>
                <a:cs typeface="Ubuntu"/>
                <a:sym typeface="Ubuntu"/>
              </a:rPr>
              <a:t>One primary action per screen ( area ) </a:t>
            </a:r>
          </a:p>
        </p:txBody>
      </p:sp>
      <p:sp>
        <p:nvSpPr>
          <p:cNvPr id="600" name="Shape 600"/>
          <p:cNvSpPr txBox="1"/>
          <p:nvPr/>
        </p:nvSpPr>
        <p:spPr>
          <a:xfrm>
            <a:off x="1752600" y="3634774"/>
            <a:ext cx="8015399" cy="820800"/>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highlight>
                  <a:srgbClr val="FFFFFF"/>
                </a:highlight>
                <a:latin typeface="Ubuntu"/>
                <a:ea typeface="Ubuntu"/>
                <a:cs typeface="Ubuntu"/>
                <a:sym typeface="Ubuntu"/>
              </a:rPr>
              <a:t>Keep users focus on action</a:t>
            </a:r>
          </a:p>
        </p:txBody>
      </p:sp>
      <p:grpSp>
        <p:nvGrpSpPr>
          <p:cNvPr id="601" name="Shape 601"/>
          <p:cNvGrpSpPr/>
          <p:nvPr/>
        </p:nvGrpSpPr>
        <p:grpSpPr>
          <a:xfrm>
            <a:off x="1810800" y="5240225"/>
            <a:ext cx="6749025" cy="1405800"/>
            <a:chOff x="2420400" y="2982566"/>
            <a:chExt cx="6749025" cy="1405800"/>
          </a:xfrm>
        </p:grpSpPr>
        <p:sp>
          <p:nvSpPr>
            <p:cNvPr id="602" name="Shape 602"/>
            <p:cNvSpPr txBox="1"/>
            <p:nvPr/>
          </p:nvSpPr>
          <p:spPr>
            <a:xfrm>
              <a:off x="2420400" y="3000141"/>
              <a:ext cx="1389600" cy="493199"/>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US" sz="1800">
                  <a:solidFill>
                    <a:schemeClr val="accent1"/>
                  </a:solidFill>
                  <a:highlight>
                    <a:srgbClr val="FFFFFF"/>
                  </a:highlight>
                  <a:latin typeface="Ubuntu"/>
                  <a:ea typeface="Ubuntu"/>
                  <a:cs typeface="Ubuntu"/>
                  <a:sym typeface="Ubuntu"/>
                </a:rPr>
                <a:t>Examples :</a:t>
              </a:r>
            </a:p>
          </p:txBody>
        </p:sp>
        <p:sp>
          <p:nvSpPr>
            <p:cNvPr id="603" name="Shape 603"/>
            <p:cNvSpPr txBox="1"/>
            <p:nvPr/>
          </p:nvSpPr>
          <p:spPr>
            <a:xfrm>
              <a:off x="3836625" y="2982566"/>
              <a:ext cx="5332800" cy="1405800"/>
            </a:xfrm>
            <a:prstGeom prst="rect">
              <a:avLst/>
            </a:prstGeom>
            <a:noFill/>
            <a:ln>
              <a:noFill/>
            </a:ln>
          </p:spPr>
          <p:txBody>
            <a:bodyPr anchorCtr="0" anchor="ctr" bIns="91425" lIns="91425" rIns="91425" tIns="91425">
              <a:noAutofit/>
            </a:bodyPr>
            <a:lstStyle/>
            <a:p>
              <a:pPr indent="-381000" lvl="0" marL="457200" rtl="0">
                <a:lnSpc>
                  <a:spcPct val="160000"/>
                </a:lnSpc>
                <a:spcBef>
                  <a:spcPts val="0"/>
                </a:spcBef>
                <a:buClr>
                  <a:schemeClr val="accent1"/>
                </a:buClr>
                <a:buSzPct val="100000"/>
                <a:buFont typeface="Ubuntu"/>
                <a:buChar char="★"/>
              </a:pPr>
              <a:r>
                <a:rPr lang="en-US" sz="2400">
                  <a:solidFill>
                    <a:srgbClr val="999999"/>
                  </a:solidFill>
                  <a:highlight>
                    <a:srgbClr val="FFFFFF"/>
                  </a:highlight>
                  <a:latin typeface="Ubuntu"/>
                  <a:ea typeface="Ubuntu"/>
                  <a:cs typeface="Ubuntu"/>
                  <a:sym typeface="Ubuntu"/>
                </a:rPr>
                <a:t>Drag and drop ( vs cut  &amp; paste )</a:t>
              </a:r>
            </a:p>
            <a:p>
              <a:pPr indent="-381000" lvl="0" marL="457200" rtl="0">
                <a:lnSpc>
                  <a:spcPct val="160000"/>
                </a:lnSpc>
                <a:spcBef>
                  <a:spcPts val="0"/>
                </a:spcBef>
                <a:buClr>
                  <a:schemeClr val="accent1"/>
                </a:buClr>
                <a:buSzPct val="100000"/>
                <a:buFont typeface="Ubuntu"/>
                <a:buChar char="★"/>
              </a:pPr>
              <a:r>
                <a:rPr lang="en-US" sz="2400">
                  <a:solidFill>
                    <a:srgbClr val="999999"/>
                  </a:solidFill>
                  <a:highlight>
                    <a:srgbClr val="FFFFFF"/>
                  </a:highlight>
                  <a:latin typeface="Ubuntu"/>
                  <a:ea typeface="Ubuntu"/>
                  <a:cs typeface="Ubuntu"/>
                  <a:sym typeface="Ubuntu"/>
                </a:rPr>
                <a:t>Resizing directly via handles</a:t>
              </a:r>
            </a:p>
          </p:txBody>
        </p:sp>
      </p:grpSp>
      <p:cxnSp>
        <p:nvCxnSpPr>
          <p:cNvPr id="604" name="Shape 604"/>
          <p:cNvCxnSpPr/>
          <p:nvPr/>
        </p:nvCxnSpPr>
        <p:spPr>
          <a:xfrm>
            <a:off x="1080975" y="5215275"/>
            <a:ext cx="7318799" cy="0"/>
          </a:xfrm>
          <a:prstGeom prst="straightConnector1">
            <a:avLst/>
          </a:prstGeom>
          <a:noFill/>
          <a:ln cap="flat" cmpd="sng" w="9525">
            <a:solidFill>
              <a:srgbClr val="999999"/>
            </a:solidFill>
            <a:prstDash val="solid"/>
            <a:round/>
            <a:headEnd len="lg" w="lg" type="none"/>
            <a:tailEnd len="lg" w="lg" type="none"/>
          </a:ln>
        </p:spPr>
      </p:cxnSp>
      <p:sp>
        <p:nvSpPr>
          <p:cNvPr id="605" name="Shape 605"/>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p05</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9" name="Shape 609"/>
        <p:cNvGrpSpPr/>
        <p:nvPr/>
      </p:nvGrpSpPr>
      <p:grpSpPr>
        <a:xfrm>
          <a:off x="0" y="0"/>
          <a:ext cx="0" cy="0"/>
          <a:chOff x="0" y="0"/>
          <a:chExt cx="0" cy="0"/>
        </a:xfrm>
      </p:grpSpPr>
      <p:pic>
        <p:nvPicPr>
          <p:cNvPr id="610" name="Shape 610"/>
          <p:cNvPicPr preferRelativeResize="0"/>
          <p:nvPr/>
        </p:nvPicPr>
        <p:blipFill>
          <a:blip r:embed="rId3">
            <a:alphaModFix/>
          </a:blip>
          <a:stretch>
            <a:fillRect/>
          </a:stretch>
        </p:blipFill>
        <p:spPr>
          <a:xfrm>
            <a:off x="0" y="0"/>
            <a:ext cx="9143998" cy="6858000"/>
          </a:xfrm>
          <a:prstGeom prst="rect">
            <a:avLst/>
          </a:prstGeom>
          <a:noFill/>
          <a:ln>
            <a:noFill/>
          </a:ln>
        </p:spPr>
      </p:pic>
      <p:sp>
        <p:nvSpPr>
          <p:cNvPr id="611" name="Shape 611"/>
          <p:cNvSpPr txBox="1"/>
          <p:nvPr/>
        </p:nvSpPr>
        <p:spPr>
          <a:xfrm>
            <a:off x="0" y="259050"/>
            <a:ext cx="9144000" cy="16425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latin typeface="Ubuntu"/>
                <a:ea typeface="Ubuntu"/>
                <a:cs typeface="Ubuntu"/>
                <a:sym typeface="Ubuntu"/>
              </a:rPr>
              <a:t>Feedback and Communication</a:t>
            </a:r>
          </a:p>
        </p:txBody>
      </p:sp>
      <p:sp>
        <p:nvSpPr>
          <p:cNvPr id="612" name="Shape 612"/>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p06</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x="0" y="0"/>
          <a:ext cx="0" cy="0"/>
          <a:chOff x="0" y="0"/>
          <a:chExt cx="0" cy="0"/>
        </a:xfrm>
      </p:grpSpPr>
      <p:pic>
        <p:nvPicPr>
          <p:cNvPr id="617" name="Shape 617"/>
          <p:cNvPicPr preferRelativeResize="0"/>
          <p:nvPr/>
        </p:nvPicPr>
        <p:blipFill>
          <a:blip r:embed="rId3">
            <a:alphaModFix/>
          </a:blip>
          <a:stretch>
            <a:fillRect/>
          </a:stretch>
        </p:blipFill>
        <p:spPr>
          <a:xfrm>
            <a:off x="1229250" y="2092900"/>
            <a:ext cx="6420050" cy="3856700"/>
          </a:xfrm>
          <a:prstGeom prst="rect">
            <a:avLst/>
          </a:prstGeom>
          <a:noFill/>
          <a:ln>
            <a:noFill/>
          </a:ln>
        </p:spPr>
      </p:pic>
      <p:sp>
        <p:nvSpPr>
          <p:cNvPr id="618" name="Shape 618"/>
          <p:cNvSpPr txBox="1"/>
          <p:nvPr/>
        </p:nvSpPr>
        <p:spPr>
          <a:xfrm>
            <a:off x="0" y="259050"/>
            <a:ext cx="9144000" cy="16425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Feedback and Communication</a:t>
            </a:r>
          </a:p>
        </p:txBody>
      </p:sp>
      <p:sp>
        <p:nvSpPr>
          <p:cNvPr id="619" name="Shape 619"/>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p06</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3" name="Shape 623"/>
        <p:cNvGrpSpPr/>
        <p:nvPr/>
      </p:nvGrpSpPr>
      <p:grpSpPr>
        <a:xfrm>
          <a:off x="0" y="0"/>
          <a:ext cx="0" cy="0"/>
          <a:chOff x="0" y="0"/>
          <a:chExt cx="0" cy="0"/>
        </a:xfrm>
      </p:grpSpPr>
      <p:pic>
        <p:nvPicPr>
          <p:cNvPr id="624" name="Shape 624"/>
          <p:cNvPicPr preferRelativeResize="0"/>
          <p:nvPr/>
        </p:nvPicPr>
        <p:blipFill>
          <a:blip r:embed="rId3">
            <a:alphaModFix/>
          </a:blip>
          <a:stretch>
            <a:fillRect/>
          </a:stretch>
        </p:blipFill>
        <p:spPr>
          <a:xfrm>
            <a:off x="1380450" y="2836500"/>
            <a:ext cx="6383099" cy="3332599"/>
          </a:xfrm>
          <a:prstGeom prst="rect">
            <a:avLst/>
          </a:prstGeom>
          <a:noFill/>
          <a:ln>
            <a:noFill/>
          </a:ln>
        </p:spPr>
      </p:pic>
      <p:sp>
        <p:nvSpPr>
          <p:cNvPr id="625" name="Shape 625"/>
          <p:cNvSpPr txBox="1"/>
          <p:nvPr/>
        </p:nvSpPr>
        <p:spPr>
          <a:xfrm>
            <a:off x="0" y="259050"/>
            <a:ext cx="9144000" cy="16425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Feedback and Communication</a:t>
            </a:r>
          </a:p>
        </p:txBody>
      </p:sp>
      <p:sp>
        <p:nvSpPr>
          <p:cNvPr id="626" name="Shape 626"/>
          <p:cNvSpPr txBox="1"/>
          <p:nvPr/>
        </p:nvSpPr>
        <p:spPr>
          <a:xfrm>
            <a:off x="1380450" y="2197500"/>
            <a:ext cx="6139200" cy="638999"/>
          </a:xfrm>
          <a:prstGeom prst="rect">
            <a:avLst/>
          </a:prstGeom>
          <a:noFill/>
          <a:ln>
            <a:noFill/>
          </a:ln>
        </p:spPr>
        <p:txBody>
          <a:bodyPr anchorCtr="0" anchor="ctr" bIns="91425" lIns="91425" rIns="91425" tIns="91425">
            <a:noAutofit/>
          </a:bodyPr>
          <a:lstStyle/>
          <a:p>
            <a:pPr lvl="0" rtl="0">
              <a:lnSpc>
                <a:spcPct val="110000"/>
              </a:lnSpc>
              <a:spcBef>
                <a:spcPts val="800"/>
              </a:spcBef>
              <a:spcAft>
                <a:spcPts val="400"/>
              </a:spcAft>
              <a:buNone/>
            </a:pPr>
            <a:r>
              <a:rPr lang="en-US" sz="2400">
                <a:solidFill>
                  <a:srgbClr val="999999"/>
                </a:solidFill>
                <a:latin typeface="Ubuntu"/>
                <a:ea typeface="Ubuntu"/>
                <a:cs typeface="Ubuntu"/>
                <a:sym typeface="Ubuntu"/>
              </a:rPr>
              <a:t>Validation forms</a:t>
            </a:r>
          </a:p>
        </p:txBody>
      </p:sp>
      <p:sp>
        <p:nvSpPr>
          <p:cNvPr id="627" name="Shape 627"/>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p06</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pic>
        <p:nvPicPr>
          <p:cNvPr id="82" name="Shape 82"/>
          <p:cNvPicPr preferRelativeResize="0"/>
          <p:nvPr/>
        </p:nvPicPr>
        <p:blipFill>
          <a:blip r:embed="rId3">
            <a:alphaModFix/>
          </a:blip>
          <a:stretch>
            <a:fillRect/>
          </a:stretch>
        </p:blipFill>
        <p:spPr>
          <a:xfrm>
            <a:off x="1714025" y="1314100"/>
            <a:ext cx="5715950" cy="422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1" name="Shape 631"/>
        <p:cNvGrpSpPr/>
        <p:nvPr/>
      </p:nvGrpSpPr>
      <p:grpSpPr>
        <a:xfrm>
          <a:off x="0" y="0"/>
          <a:ext cx="0" cy="0"/>
          <a:chOff x="0" y="0"/>
          <a:chExt cx="0" cy="0"/>
        </a:xfrm>
      </p:grpSpPr>
      <p:sp>
        <p:nvSpPr>
          <p:cNvPr id="632" name="Shape 632"/>
          <p:cNvSpPr txBox="1"/>
          <p:nvPr/>
        </p:nvSpPr>
        <p:spPr>
          <a:xfrm>
            <a:off x="0" y="259050"/>
            <a:ext cx="9144000" cy="16425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Feedback and Communication</a:t>
            </a:r>
          </a:p>
        </p:txBody>
      </p:sp>
      <p:pic>
        <p:nvPicPr>
          <p:cNvPr id="633" name="Shape 633"/>
          <p:cNvPicPr preferRelativeResize="0"/>
          <p:nvPr/>
        </p:nvPicPr>
        <p:blipFill>
          <a:blip r:embed="rId3">
            <a:alphaModFix/>
          </a:blip>
          <a:stretch>
            <a:fillRect/>
          </a:stretch>
        </p:blipFill>
        <p:spPr>
          <a:xfrm>
            <a:off x="1440300" y="2959320"/>
            <a:ext cx="6383099" cy="2650358"/>
          </a:xfrm>
          <a:prstGeom prst="rect">
            <a:avLst/>
          </a:prstGeom>
          <a:noFill/>
          <a:ln>
            <a:noFill/>
          </a:ln>
        </p:spPr>
      </p:pic>
      <p:sp>
        <p:nvSpPr>
          <p:cNvPr id="634" name="Shape 634"/>
          <p:cNvSpPr txBox="1"/>
          <p:nvPr/>
        </p:nvSpPr>
        <p:spPr>
          <a:xfrm>
            <a:off x="1389450" y="2387896"/>
            <a:ext cx="6484800" cy="638999"/>
          </a:xfrm>
          <a:prstGeom prst="rect">
            <a:avLst/>
          </a:prstGeom>
          <a:noFill/>
          <a:ln>
            <a:noFill/>
          </a:ln>
        </p:spPr>
        <p:txBody>
          <a:bodyPr anchorCtr="0" anchor="ctr" bIns="91425" lIns="91425" rIns="91425" tIns="91425">
            <a:noAutofit/>
          </a:bodyPr>
          <a:lstStyle/>
          <a:p>
            <a:pPr lvl="0" rtl="0">
              <a:lnSpc>
                <a:spcPct val="110000"/>
              </a:lnSpc>
              <a:spcBef>
                <a:spcPts val="800"/>
              </a:spcBef>
              <a:spcAft>
                <a:spcPts val="400"/>
              </a:spcAft>
              <a:buNone/>
            </a:pPr>
            <a:r>
              <a:rPr lang="en-US" sz="2400">
                <a:solidFill>
                  <a:srgbClr val="999999"/>
                </a:solidFill>
                <a:latin typeface="Ubuntu"/>
                <a:ea typeface="Ubuntu"/>
                <a:cs typeface="Ubuntu"/>
                <a:sym typeface="Ubuntu"/>
              </a:rPr>
              <a:t>Password Strength Meter</a:t>
            </a:r>
          </a:p>
        </p:txBody>
      </p:sp>
      <p:sp>
        <p:nvSpPr>
          <p:cNvPr id="635" name="Shape 635"/>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p06</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9" name="Shape 639"/>
        <p:cNvGrpSpPr/>
        <p:nvPr/>
      </p:nvGrpSpPr>
      <p:grpSpPr>
        <a:xfrm>
          <a:off x="0" y="0"/>
          <a:ext cx="0" cy="0"/>
          <a:chOff x="0" y="0"/>
          <a:chExt cx="0" cy="0"/>
        </a:xfrm>
      </p:grpSpPr>
      <p:sp>
        <p:nvSpPr>
          <p:cNvPr id="640" name="Shape 640"/>
          <p:cNvSpPr txBox="1"/>
          <p:nvPr/>
        </p:nvSpPr>
        <p:spPr>
          <a:xfrm>
            <a:off x="0" y="259050"/>
            <a:ext cx="9144000" cy="16425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Feedback and Communication</a:t>
            </a:r>
          </a:p>
        </p:txBody>
      </p:sp>
      <p:sp>
        <p:nvSpPr>
          <p:cNvPr id="641" name="Shape 641"/>
          <p:cNvSpPr txBox="1"/>
          <p:nvPr/>
        </p:nvSpPr>
        <p:spPr>
          <a:xfrm>
            <a:off x="1793483" y="4487974"/>
            <a:ext cx="5749499" cy="656699"/>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latin typeface="Ubuntu"/>
                <a:ea typeface="Ubuntu"/>
                <a:cs typeface="Ubuntu"/>
                <a:sym typeface="Ubuntu"/>
              </a:rPr>
              <a:t>What is happened ?</a:t>
            </a:r>
          </a:p>
        </p:txBody>
      </p:sp>
      <p:sp>
        <p:nvSpPr>
          <p:cNvPr id="642" name="Shape 642"/>
          <p:cNvSpPr txBox="1"/>
          <p:nvPr/>
        </p:nvSpPr>
        <p:spPr>
          <a:xfrm>
            <a:off x="1793483" y="5144675"/>
            <a:ext cx="5749499" cy="656699"/>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accent1"/>
              </a:buClr>
              <a:buSzPct val="100000"/>
              <a:buFont typeface="Ubuntu"/>
              <a:buChar char="★"/>
            </a:pPr>
            <a:r>
              <a:rPr lang="en-US" sz="2400">
                <a:solidFill>
                  <a:srgbClr val="999999"/>
                </a:solidFill>
                <a:latin typeface="Ubuntu"/>
                <a:ea typeface="Ubuntu"/>
                <a:cs typeface="Ubuntu"/>
                <a:sym typeface="Ubuntu"/>
              </a:rPr>
              <a:t>Where the things go?</a:t>
            </a:r>
          </a:p>
        </p:txBody>
      </p:sp>
      <p:sp>
        <p:nvSpPr>
          <p:cNvPr id="643" name="Shape 643"/>
          <p:cNvSpPr txBox="1"/>
          <p:nvPr/>
        </p:nvSpPr>
        <p:spPr>
          <a:xfrm>
            <a:off x="0" y="1901550"/>
            <a:ext cx="9144000" cy="912300"/>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Provide users information about system</a:t>
            </a:r>
          </a:p>
        </p:txBody>
      </p:sp>
      <p:pic>
        <p:nvPicPr>
          <p:cNvPr id="644" name="Shape 644"/>
          <p:cNvPicPr preferRelativeResize="0"/>
          <p:nvPr/>
        </p:nvPicPr>
        <p:blipFill>
          <a:blip r:embed="rId3">
            <a:alphaModFix/>
          </a:blip>
          <a:stretch>
            <a:fillRect/>
          </a:stretch>
        </p:blipFill>
        <p:spPr>
          <a:xfrm>
            <a:off x="3962400" y="2913500"/>
            <a:ext cx="1219200" cy="1219200"/>
          </a:xfrm>
          <a:prstGeom prst="rect">
            <a:avLst/>
          </a:prstGeom>
          <a:noFill/>
          <a:ln>
            <a:noFill/>
          </a:ln>
        </p:spPr>
      </p:pic>
      <p:sp>
        <p:nvSpPr>
          <p:cNvPr id="645" name="Shape 645"/>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p06</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nvSpPr>
        <p:spPr>
          <a:xfrm>
            <a:off x="0" y="259050"/>
            <a:ext cx="9144000" cy="16425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Feedback and Communication</a:t>
            </a:r>
          </a:p>
        </p:txBody>
      </p:sp>
      <p:sp>
        <p:nvSpPr>
          <p:cNvPr id="651" name="Shape 651"/>
          <p:cNvSpPr txBox="1"/>
          <p:nvPr/>
        </p:nvSpPr>
        <p:spPr>
          <a:xfrm>
            <a:off x="0" y="1901550"/>
            <a:ext cx="9144000" cy="912300"/>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Provide users information about system</a:t>
            </a:r>
          </a:p>
        </p:txBody>
      </p:sp>
      <p:pic>
        <p:nvPicPr>
          <p:cNvPr id="652" name="Shape 652"/>
          <p:cNvPicPr preferRelativeResize="0"/>
          <p:nvPr/>
        </p:nvPicPr>
        <p:blipFill>
          <a:blip r:embed="rId3">
            <a:alphaModFix/>
          </a:blip>
          <a:stretch>
            <a:fillRect/>
          </a:stretch>
        </p:blipFill>
        <p:spPr>
          <a:xfrm>
            <a:off x="1622037" y="3721962"/>
            <a:ext cx="2143125" cy="2143125"/>
          </a:xfrm>
          <a:prstGeom prst="rect">
            <a:avLst/>
          </a:prstGeom>
          <a:noFill/>
          <a:ln>
            <a:noFill/>
          </a:ln>
        </p:spPr>
      </p:pic>
      <p:pic>
        <p:nvPicPr>
          <p:cNvPr id="653" name="Shape 653"/>
          <p:cNvPicPr preferRelativeResize="0"/>
          <p:nvPr/>
        </p:nvPicPr>
        <p:blipFill>
          <a:blip r:embed="rId4">
            <a:alphaModFix/>
          </a:blip>
          <a:stretch>
            <a:fillRect/>
          </a:stretch>
        </p:blipFill>
        <p:spPr>
          <a:xfrm>
            <a:off x="5279075" y="3626612"/>
            <a:ext cx="2342725" cy="2333849"/>
          </a:xfrm>
          <a:prstGeom prst="rect">
            <a:avLst/>
          </a:prstGeom>
          <a:noFill/>
          <a:ln>
            <a:noFill/>
          </a:ln>
        </p:spPr>
      </p:pic>
      <p:grpSp>
        <p:nvGrpSpPr>
          <p:cNvPr id="654" name="Shape 654"/>
          <p:cNvGrpSpPr/>
          <p:nvPr/>
        </p:nvGrpSpPr>
        <p:grpSpPr>
          <a:xfrm>
            <a:off x="4148783" y="4480046"/>
            <a:ext cx="728465" cy="728050"/>
            <a:chOff x="3986450" y="4317803"/>
            <a:chExt cx="1053000" cy="1052400"/>
          </a:xfrm>
        </p:grpSpPr>
        <p:sp>
          <p:nvSpPr>
            <p:cNvPr id="655" name="Shape 655"/>
            <p:cNvSpPr/>
            <p:nvPr/>
          </p:nvSpPr>
          <p:spPr>
            <a:xfrm>
              <a:off x="3986450" y="4317803"/>
              <a:ext cx="1053000" cy="1052400"/>
            </a:xfrm>
            <a:prstGeom prst="ellipse">
              <a:avLst/>
            </a:prstGeom>
            <a:solidFill>
              <a:schemeClr val="accent1"/>
            </a:solidFill>
            <a:ln cap="flat" cmpd="sng" w="19050">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6" name="Shape 656"/>
            <p:cNvSpPr/>
            <p:nvPr/>
          </p:nvSpPr>
          <p:spPr>
            <a:xfrm>
              <a:off x="4167974" y="4547777"/>
              <a:ext cx="708300" cy="592500"/>
            </a:xfrm>
            <a:prstGeom prst="rightArrow">
              <a:avLst>
                <a:gd fmla="val 33302" name="adj1"/>
                <a:gd fmla="val 71611"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grpSp>
      <p:sp>
        <p:nvSpPr>
          <p:cNvPr id="657" name="Shape 657"/>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p06</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1" name="Shape 661"/>
        <p:cNvGrpSpPr/>
        <p:nvPr/>
      </p:nvGrpSpPr>
      <p:grpSpPr>
        <a:xfrm>
          <a:off x="0" y="0"/>
          <a:ext cx="0" cy="0"/>
          <a:chOff x="0" y="0"/>
          <a:chExt cx="0" cy="0"/>
        </a:xfrm>
      </p:grpSpPr>
      <p:pic>
        <p:nvPicPr>
          <p:cNvPr id="662" name="Shape 662"/>
          <p:cNvPicPr preferRelativeResize="0"/>
          <p:nvPr/>
        </p:nvPicPr>
        <p:blipFill>
          <a:blip r:embed="rId3">
            <a:alphaModFix/>
          </a:blip>
          <a:stretch>
            <a:fillRect/>
          </a:stretch>
        </p:blipFill>
        <p:spPr>
          <a:xfrm>
            <a:off x="0" y="0"/>
            <a:ext cx="9144000" cy="6857998"/>
          </a:xfrm>
          <a:prstGeom prst="rect">
            <a:avLst/>
          </a:prstGeom>
          <a:noFill/>
          <a:ln>
            <a:noFill/>
          </a:ln>
        </p:spPr>
      </p:pic>
      <p:sp>
        <p:nvSpPr>
          <p:cNvPr id="663" name="Shape 663"/>
          <p:cNvSpPr/>
          <p:nvPr/>
        </p:nvSpPr>
        <p:spPr>
          <a:xfrm>
            <a:off x="-360600" y="0"/>
            <a:ext cx="9865199" cy="1663200"/>
          </a:xfrm>
          <a:prstGeom prst="rect">
            <a:avLst/>
          </a:prstGeom>
          <a:solidFill>
            <a:srgbClr val="000000">
              <a:alpha val="40380"/>
            </a:srgbClr>
          </a:solidFill>
          <a:ln>
            <a:noFill/>
          </a:ln>
        </p:spPr>
        <p:txBody>
          <a:bodyPr anchorCtr="0" anchor="ctr" bIns="91425" lIns="91425" rIns="91425" tIns="91425">
            <a:noAutofit/>
          </a:bodyPr>
          <a:lstStyle/>
          <a:p>
            <a:pPr lvl="0">
              <a:spcBef>
                <a:spcPts val="0"/>
              </a:spcBef>
              <a:buNone/>
            </a:pPr>
            <a:r>
              <a:t/>
            </a:r>
            <a:endParaRPr/>
          </a:p>
        </p:txBody>
      </p:sp>
      <p:sp>
        <p:nvSpPr>
          <p:cNvPr id="664" name="Shape 664"/>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latin typeface="Ubuntu"/>
                <a:ea typeface="Ubuntu"/>
                <a:cs typeface="Ubuntu"/>
                <a:sym typeface="Ubuntu"/>
              </a:rPr>
              <a:t>Consistency</a:t>
            </a:r>
          </a:p>
        </p:txBody>
      </p:sp>
      <p:sp>
        <p:nvSpPr>
          <p:cNvPr id="665" name="Shape 665"/>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p07</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9" name="Shape 669"/>
        <p:cNvGrpSpPr/>
        <p:nvPr/>
      </p:nvGrpSpPr>
      <p:grpSpPr>
        <a:xfrm>
          <a:off x="0" y="0"/>
          <a:ext cx="0" cy="0"/>
          <a:chOff x="0" y="0"/>
          <a:chExt cx="0" cy="0"/>
        </a:xfrm>
      </p:grpSpPr>
      <p:pic>
        <p:nvPicPr>
          <p:cNvPr id="670" name="Shape 670"/>
          <p:cNvPicPr preferRelativeResize="0"/>
          <p:nvPr/>
        </p:nvPicPr>
        <p:blipFill>
          <a:blip r:embed="rId3">
            <a:alphaModFix/>
          </a:blip>
          <a:stretch>
            <a:fillRect/>
          </a:stretch>
        </p:blipFill>
        <p:spPr>
          <a:xfrm>
            <a:off x="1213301" y="1706400"/>
            <a:ext cx="6280001" cy="4243198"/>
          </a:xfrm>
          <a:prstGeom prst="rect">
            <a:avLst/>
          </a:prstGeom>
          <a:noFill/>
          <a:ln>
            <a:noFill/>
          </a:ln>
        </p:spPr>
      </p:pic>
      <p:sp>
        <p:nvSpPr>
          <p:cNvPr id="671" name="Shape 671"/>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Consistency </a:t>
            </a:r>
            <a:r>
              <a:rPr lang="en-US" sz="6000">
                <a:solidFill>
                  <a:srgbClr val="999999"/>
                </a:solidFill>
                <a:latin typeface="Ubuntu"/>
                <a:ea typeface="Ubuntu"/>
                <a:cs typeface="Ubuntu"/>
                <a:sym typeface="Ubuntu"/>
              </a:rPr>
              <a:t>Tips:</a:t>
            </a:r>
          </a:p>
        </p:txBody>
      </p:sp>
      <p:sp>
        <p:nvSpPr>
          <p:cNvPr id="672" name="Shape 672"/>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p06</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6" name="Shape 676"/>
        <p:cNvGrpSpPr/>
        <p:nvPr/>
      </p:nvGrpSpPr>
      <p:grpSpPr>
        <a:xfrm>
          <a:off x="0" y="0"/>
          <a:ext cx="0" cy="0"/>
          <a:chOff x="0" y="0"/>
          <a:chExt cx="0" cy="0"/>
        </a:xfrm>
      </p:grpSpPr>
      <p:pic>
        <p:nvPicPr>
          <p:cNvPr id="677" name="Shape 677"/>
          <p:cNvPicPr preferRelativeResize="0"/>
          <p:nvPr/>
        </p:nvPicPr>
        <p:blipFill>
          <a:blip r:embed="rId3">
            <a:alphaModFix/>
          </a:blip>
          <a:stretch>
            <a:fillRect/>
          </a:stretch>
        </p:blipFill>
        <p:spPr>
          <a:xfrm>
            <a:off x="3336075" y="1117925"/>
            <a:ext cx="2471899" cy="1675350"/>
          </a:xfrm>
          <a:prstGeom prst="rect">
            <a:avLst/>
          </a:prstGeom>
          <a:noFill/>
          <a:ln>
            <a:noFill/>
          </a:ln>
        </p:spPr>
      </p:pic>
      <p:sp>
        <p:nvSpPr>
          <p:cNvPr id="678" name="Shape 678"/>
          <p:cNvSpPr txBox="1"/>
          <p:nvPr/>
        </p:nvSpPr>
        <p:spPr>
          <a:xfrm>
            <a:off x="1707000" y="3572651"/>
            <a:ext cx="6522600" cy="588299"/>
          </a:xfrm>
          <a:prstGeom prst="rect">
            <a:avLst/>
          </a:prstGeom>
          <a:noFill/>
          <a:ln>
            <a:noFill/>
          </a:ln>
        </p:spPr>
        <p:txBody>
          <a:bodyPr anchorCtr="0" anchor="ctr" bIns="91425" lIns="91425" rIns="91425" tIns="91425">
            <a:noAutofit/>
          </a:bodyPr>
          <a:lstStyle/>
          <a:p>
            <a:pPr indent="-381000" lvl="0" marL="457200" rtl="0">
              <a:spcBef>
                <a:spcPts val="0"/>
              </a:spcBef>
              <a:buClr>
                <a:schemeClr val="accent1"/>
              </a:buClr>
              <a:buSzPct val="100000"/>
              <a:buFont typeface="Ubuntu"/>
              <a:buChar char="★"/>
            </a:pPr>
            <a:r>
              <a:rPr lang="en-US" sz="2400">
                <a:solidFill>
                  <a:srgbClr val="999999"/>
                </a:solidFill>
                <a:latin typeface="Ubuntu"/>
                <a:ea typeface="Ubuntu"/>
                <a:cs typeface="Ubuntu"/>
                <a:sym typeface="Ubuntu"/>
              </a:rPr>
              <a:t>Reuse UI Elements </a:t>
            </a:r>
          </a:p>
        </p:txBody>
      </p:sp>
      <p:sp>
        <p:nvSpPr>
          <p:cNvPr id="679" name="Shape 679"/>
          <p:cNvSpPr txBox="1"/>
          <p:nvPr/>
        </p:nvSpPr>
        <p:spPr>
          <a:xfrm>
            <a:off x="1707000" y="2883250"/>
            <a:ext cx="6522600" cy="488399"/>
          </a:xfrm>
          <a:prstGeom prst="rect">
            <a:avLst/>
          </a:prstGeom>
          <a:noFill/>
          <a:ln>
            <a:noFill/>
          </a:ln>
        </p:spPr>
        <p:txBody>
          <a:bodyPr anchorCtr="0" anchor="ctr" bIns="91425" lIns="91425" rIns="91425" tIns="91425">
            <a:noAutofit/>
          </a:bodyPr>
          <a:lstStyle/>
          <a:p>
            <a:pPr indent="-381000" lvl="0" marL="457200" rtl="0">
              <a:spcBef>
                <a:spcPts val="0"/>
              </a:spcBef>
              <a:buClr>
                <a:schemeClr val="accent1"/>
              </a:buClr>
              <a:buSzPct val="100000"/>
              <a:buFont typeface="Ubuntu"/>
              <a:buChar char="★"/>
            </a:pPr>
            <a:r>
              <a:rPr lang="en-US" sz="2400">
                <a:solidFill>
                  <a:srgbClr val="999999"/>
                </a:solidFill>
                <a:latin typeface="Ubuntu"/>
                <a:ea typeface="Ubuntu"/>
                <a:cs typeface="Ubuntu"/>
                <a:sym typeface="Ubuntu"/>
              </a:rPr>
              <a:t>Create own assets of common UI Elements</a:t>
            </a:r>
          </a:p>
        </p:txBody>
      </p:sp>
      <p:sp>
        <p:nvSpPr>
          <p:cNvPr id="680" name="Shape 680"/>
          <p:cNvSpPr txBox="1"/>
          <p:nvPr/>
        </p:nvSpPr>
        <p:spPr>
          <a:xfrm>
            <a:off x="1706975" y="4361951"/>
            <a:ext cx="7437000" cy="588299"/>
          </a:xfrm>
          <a:prstGeom prst="rect">
            <a:avLst/>
          </a:prstGeom>
          <a:noFill/>
          <a:ln>
            <a:noFill/>
          </a:ln>
        </p:spPr>
        <p:txBody>
          <a:bodyPr anchorCtr="0" anchor="ctr" bIns="91425" lIns="91425" rIns="91425" tIns="91425">
            <a:noAutofit/>
          </a:bodyPr>
          <a:lstStyle/>
          <a:p>
            <a:pPr indent="-381000" lvl="0" marL="457200" rtl="0">
              <a:spcBef>
                <a:spcPts val="0"/>
              </a:spcBef>
              <a:buClr>
                <a:schemeClr val="accent1"/>
              </a:buClr>
              <a:buSzPct val="100000"/>
              <a:buFont typeface="Ubuntu"/>
              <a:buChar char="★"/>
            </a:pPr>
            <a:r>
              <a:rPr lang="en-US" sz="2400">
                <a:solidFill>
                  <a:srgbClr val="999999"/>
                </a:solidFill>
                <a:latin typeface="Ubuntu"/>
                <a:ea typeface="Ubuntu"/>
                <a:cs typeface="Ubuntu"/>
                <a:sym typeface="Ubuntu"/>
              </a:rPr>
              <a:t>Follow the design patterns ( </a:t>
            </a:r>
            <a:r>
              <a:rPr lang="en-US" sz="1800">
                <a:solidFill>
                  <a:schemeClr val="lt1"/>
                </a:solidFill>
                <a:highlight>
                  <a:srgbClr val="999999"/>
                </a:highlight>
                <a:latin typeface="Courier New"/>
                <a:ea typeface="Courier New"/>
                <a:cs typeface="Courier New"/>
                <a:sym typeface="Courier New"/>
              </a:rPr>
              <a:t>autocomplete etc.</a:t>
            </a:r>
            <a:r>
              <a:rPr lang="en-US" sz="2400">
                <a:solidFill>
                  <a:srgbClr val="999999"/>
                </a:solidFill>
                <a:latin typeface="Ubuntu"/>
                <a:ea typeface="Ubuntu"/>
                <a:cs typeface="Ubuntu"/>
                <a:sym typeface="Ubuntu"/>
              </a:rPr>
              <a:t> ) </a:t>
            </a:r>
          </a:p>
        </p:txBody>
      </p:sp>
      <p:sp>
        <p:nvSpPr>
          <p:cNvPr id="681" name="Shape 681"/>
          <p:cNvSpPr txBox="1"/>
          <p:nvPr/>
        </p:nvSpPr>
        <p:spPr>
          <a:xfrm>
            <a:off x="1707000" y="5151252"/>
            <a:ext cx="6522600" cy="534000"/>
          </a:xfrm>
          <a:prstGeom prst="rect">
            <a:avLst/>
          </a:prstGeom>
          <a:noFill/>
          <a:ln>
            <a:noFill/>
          </a:ln>
        </p:spPr>
        <p:txBody>
          <a:bodyPr anchorCtr="0" anchor="ctr" bIns="91425" lIns="91425" rIns="91425" tIns="91425">
            <a:noAutofit/>
          </a:bodyPr>
          <a:lstStyle/>
          <a:p>
            <a:pPr indent="-381000" lvl="0" marL="457200" rtl="0">
              <a:spcBef>
                <a:spcPts val="0"/>
              </a:spcBef>
              <a:buClr>
                <a:schemeClr val="accent1"/>
              </a:buClr>
              <a:buSzPct val="100000"/>
              <a:buFont typeface="Ubuntu"/>
              <a:buChar char="★"/>
            </a:pPr>
            <a:r>
              <a:rPr lang="en-US" sz="2400">
                <a:solidFill>
                  <a:srgbClr val="999999"/>
                </a:solidFill>
                <a:latin typeface="Ubuntu"/>
                <a:ea typeface="Ubuntu"/>
                <a:cs typeface="Ubuntu"/>
                <a:sym typeface="Ubuntu"/>
              </a:rPr>
              <a:t>Typography: size, labels, colors</a:t>
            </a:r>
          </a:p>
        </p:txBody>
      </p:sp>
      <p:grpSp>
        <p:nvGrpSpPr>
          <p:cNvPr id="682" name="Shape 682"/>
          <p:cNvGrpSpPr/>
          <p:nvPr/>
        </p:nvGrpSpPr>
        <p:grpSpPr>
          <a:xfrm>
            <a:off x="602797" y="5928925"/>
            <a:ext cx="8504005" cy="695999"/>
            <a:chOff x="1379097" y="5145199"/>
            <a:chExt cx="8504005" cy="695999"/>
          </a:xfrm>
        </p:grpSpPr>
        <p:sp>
          <p:nvSpPr>
            <p:cNvPr id="683" name="Shape 683"/>
            <p:cNvSpPr txBox="1"/>
            <p:nvPr/>
          </p:nvSpPr>
          <p:spPr>
            <a:xfrm>
              <a:off x="2446101" y="5145199"/>
              <a:ext cx="7437000" cy="695999"/>
            </a:xfrm>
            <a:prstGeom prst="rect">
              <a:avLst/>
            </a:prstGeom>
            <a:noFill/>
            <a:ln>
              <a:noFill/>
            </a:ln>
          </p:spPr>
          <p:txBody>
            <a:bodyPr anchorCtr="0" anchor="ctr" bIns="91425" lIns="91425" rIns="91425" tIns="91425">
              <a:noAutofit/>
            </a:bodyPr>
            <a:lstStyle/>
            <a:p>
              <a:pPr lvl="0" rtl="0" algn="l">
                <a:spcBef>
                  <a:spcPts val="0"/>
                </a:spcBef>
                <a:buNone/>
              </a:pPr>
              <a:r>
                <a:rPr lang="en-US" sz="2400">
                  <a:solidFill>
                    <a:srgbClr val="999999"/>
                  </a:solidFill>
                  <a:latin typeface="Ubuntu"/>
                  <a:ea typeface="Ubuntu"/>
                  <a:cs typeface="Ubuntu"/>
                  <a:sym typeface="Ubuntu"/>
                </a:rPr>
                <a:t>Fibonacci sequence ( </a:t>
              </a:r>
              <a:r>
                <a:rPr lang="en-US">
                  <a:solidFill>
                    <a:schemeClr val="lt1"/>
                  </a:solidFill>
                  <a:highlight>
                    <a:srgbClr val="999999"/>
                  </a:highlight>
                  <a:latin typeface="Courier New"/>
                  <a:ea typeface="Courier New"/>
                  <a:cs typeface="Courier New"/>
                  <a:sym typeface="Courier New"/>
                </a:rPr>
                <a:t>...8, 13, 21, 34, 55, 89, 144...</a:t>
              </a:r>
              <a:r>
                <a:rPr lang="en-US" sz="2400">
                  <a:solidFill>
                    <a:schemeClr val="lt1"/>
                  </a:solidFill>
                  <a:latin typeface="Ubuntu"/>
                  <a:ea typeface="Ubuntu"/>
                  <a:cs typeface="Ubuntu"/>
                  <a:sym typeface="Ubuntu"/>
                </a:rPr>
                <a:t>  </a:t>
              </a:r>
              <a:r>
                <a:rPr lang="en-US" sz="2400">
                  <a:solidFill>
                    <a:srgbClr val="999999"/>
                  </a:solidFill>
                  <a:latin typeface="Ubuntu"/>
                  <a:ea typeface="Ubuntu"/>
                  <a:cs typeface="Ubuntu"/>
                  <a:sym typeface="Ubuntu"/>
                </a:rPr>
                <a:t>) </a:t>
              </a:r>
            </a:p>
          </p:txBody>
        </p:sp>
        <p:sp>
          <p:nvSpPr>
            <p:cNvPr id="684" name="Shape 684"/>
            <p:cNvSpPr txBox="1"/>
            <p:nvPr/>
          </p:nvSpPr>
          <p:spPr>
            <a:xfrm>
              <a:off x="1379097" y="5178086"/>
              <a:ext cx="1004400" cy="582300"/>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accent1"/>
                  </a:solidFill>
                  <a:latin typeface="Ubuntu"/>
                  <a:ea typeface="Ubuntu"/>
                  <a:cs typeface="Ubuntu"/>
                  <a:sym typeface="Ubuntu"/>
                </a:rPr>
                <a:t>hint :</a:t>
              </a:r>
            </a:p>
          </p:txBody>
        </p:sp>
      </p:grpSp>
      <p:sp>
        <p:nvSpPr>
          <p:cNvPr id="685" name="Shape 685"/>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Consistency </a:t>
            </a:r>
            <a:r>
              <a:rPr lang="en-US" sz="6000">
                <a:solidFill>
                  <a:srgbClr val="999999"/>
                </a:solidFill>
                <a:latin typeface="Ubuntu"/>
                <a:ea typeface="Ubuntu"/>
                <a:cs typeface="Ubuntu"/>
                <a:sym typeface="Ubuntu"/>
              </a:rPr>
              <a:t>Tips:</a:t>
            </a:r>
          </a:p>
        </p:txBody>
      </p:sp>
      <p:sp>
        <p:nvSpPr>
          <p:cNvPr id="686" name="Shape 686"/>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p06</a:t>
            </a:r>
          </a:p>
        </p:txBody>
      </p:sp>
      <p:cxnSp>
        <p:nvCxnSpPr>
          <p:cNvPr id="687" name="Shape 687"/>
          <p:cNvCxnSpPr/>
          <p:nvPr/>
        </p:nvCxnSpPr>
        <p:spPr>
          <a:xfrm>
            <a:off x="1080975" y="5928937"/>
            <a:ext cx="7318799" cy="0"/>
          </a:xfrm>
          <a:prstGeom prst="straightConnector1">
            <a:avLst/>
          </a:prstGeom>
          <a:noFill/>
          <a:ln cap="flat" cmpd="sng" w="9525">
            <a:solidFill>
              <a:srgbClr val="999999"/>
            </a:solidFill>
            <a:prstDash val="solid"/>
            <a:round/>
            <a:headEnd len="lg" w="lg" type="none"/>
            <a:tailEnd len="lg" w="lg"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1" name="Shape 691"/>
        <p:cNvGrpSpPr/>
        <p:nvPr/>
      </p:nvGrpSpPr>
      <p:grpSpPr>
        <a:xfrm>
          <a:off x="0" y="0"/>
          <a:ext cx="0" cy="0"/>
          <a:chOff x="0" y="0"/>
          <a:chExt cx="0" cy="0"/>
        </a:xfrm>
      </p:grpSpPr>
      <p:pic>
        <p:nvPicPr>
          <p:cNvPr id="692" name="Shape 692"/>
          <p:cNvPicPr preferRelativeResize="0"/>
          <p:nvPr/>
        </p:nvPicPr>
        <p:blipFill>
          <a:blip r:embed="rId3">
            <a:alphaModFix/>
          </a:blip>
          <a:stretch>
            <a:fillRect/>
          </a:stretch>
        </p:blipFill>
        <p:spPr>
          <a:xfrm>
            <a:off x="1757325" y="1111337"/>
            <a:ext cx="5466299" cy="4100024"/>
          </a:xfrm>
          <a:prstGeom prst="rect">
            <a:avLst/>
          </a:prstGeom>
          <a:noFill/>
          <a:ln>
            <a:noFill/>
          </a:ln>
        </p:spPr>
      </p:pic>
      <p:sp>
        <p:nvSpPr>
          <p:cNvPr id="693" name="Shape 693"/>
          <p:cNvSpPr/>
          <p:nvPr/>
        </p:nvSpPr>
        <p:spPr>
          <a:xfrm>
            <a:off x="25" y="1352250"/>
            <a:ext cx="9144000" cy="698400"/>
          </a:xfrm>
          <a:prstGeom prst="rect">
            <a:avLst/>
          </a:prstGeom>
          <a:solidFill>
            <a:srgbClr val="3C78D8"/>
          </a:solidFill>
          <a:ln>
            <a:noFill/>
          </a:ln>
        </p:spPr>
        <p:txBody>
          <a:bodyPr anchorCtr="0" anchor="ctr" bIns="91425" lIns="91425" rIns="91425" tIns="91425">
            <a:noAutofit/>
          </a:bodyPr>
          <a:lstStyle/>
          <a:p>
            <a:pPr lvl="0">
              <a:spcBef>
                <a:spcPts val="0"/>
              </a:spcBef>
              <a:buNone/>
            </a:pPr>
            <a:r>
              <a:t/>
            </a:r>
            <a:endParaRPr/>
          </a:p>
        </p:txBody>
      </p:sp>
      <p:sp>
        <p:nvSpPr>
          <p:cNvPr id="694" name="Shape 694"/>
          <p:cNvSpPr txBox="1"/>
          <p:nvPr/>
        </p:nvSpPr>
        <p:spPr>
          <a:xfrm>
            <a:off x="25" y="22860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Consistency </a:t>
            </a:r>
            <a:r>
              <a:rPr lang="en-US" sz="6000">
                <a:solidFill>
                  <a:srgbClr val="999999"/>
                </a:solidFill>
                <a:latin typeface="Ubuntu"/>
                <a:ea typeface="Ubuntu"/>
                <a:cs typeface="Ubuntu"/>
                <a:sym typeface="Ubuntu"/>
              </a:rPr>
              <a:t>Questions</a:t>
            </a:r>
          </a:p>
        </p:txBody>
      </p:sp>
      <p:grpSp>
        <p:nvGrpSpPr>
          <p:cNvPr id="695" name="Shape 695"/>
          <p:cNvGrpSpPr/>
          <p:nvPr/>
        </p:nvGrpSpPr>
        <p:grpSpPr>
          <a:xfrm>
            <a:off x="1567625" y="3629275"/>
            <a:ext cx="5986499" cy="2613600"/>
            <a:chOff x="1567625" y="3857875"/>
            <a:chExt cx="5986499" cy="2613600"/>
          </a:xfrm>
        </p:grpSpPr>
        <p:sp>
          <p:nvSpPr>
            <p:cNvPr id="696" name="Shape 696"/>
            <p:cNvSpPr/>
            <p:nvPr/>
          </p:nvSpPr>
          <p:spPr>
            <a:xfrm>
              <a:off x="1567625" y="3857875"/>
              <a:ext cx="5986499" cy="2613600"/>
            </a:xfrm>
            <a:prstGeom prst="rect">
              <a:avLst/>
            </a:prstGeom>
            <a:solidFill>
              <a:srgbClr val="000000">
                <a:alpha val="66150"/>
              </a:srgbClr>
            </a:solidFill>
            <a:ln>
              <a:noFill/>
            </a:ln>
          </p:spPr>
          <p:txBody>
            <a:bodyPr anchorCtr="0" anchor="ctr" bIns="91425" lIns="91425" rIns="91425" tIns="91425">
              <a:noAutofit/>
            </a:bodyPr>
            <a:lstStyle/>
            <a:p>
              <a:pPr lvl="0">
                <a:spcBef>
                  <a:spcPts val="0"/>
                </a:spcBef>
                <a:buNone/>
              </a:pPr>
              <a:r>
                <a:t/>
              </a:r>
              <a:endParaRPr/>
            </a:p>
          </p:txBody>
        </p:sp>
        <p:sp>
          <p:nvSpPr>
            <p:cNvPr id="697" name="Shape 697"/>
            <p:cNvSpPr txBox="1"/>
            <p:nvPr/>
          </p:nvSpPr>
          <p:spPr>
            <a:xfrm>
              <a:off x="1928800" y="4034350"/>
              <a:ext cx="5466300" cy="579300"/>
            </a:xfrm>
            <a:prstGeom prst="rect">
              <a:avLst/>
            </a:prstGeom>
            <a:noFill/>
            <a:ln>
              <a:noFill/>
            </a:ln>
          </p:spPr>
          <p:txBody>
            <a:bodyPr anchorCtr="0" anchor="ctr" bIns="91425" lIns="91425" rIns="91425" tIns="91425">
              <a:noAutofit/>
            </a:bodyPr>
            <a:lstStyle/>
            <a:p>
              <a:pPr indent="-381000" lvl="0" marL="457200" rtl="0">
                <a:spcBef>
                  <a:spcPts val="0"/>
                </a:spcBef>
                <a:buClr>
                  <a:schemeClr val="lt1"/>
                </a:buClr>
                <a:buSzPct val="100000"/>
                <a:buFont typeface="Ubuntu"/>
                <a:buChar char="★"/>
              </a:pPr>
              <a:r>
                <a:rPr lang="en-US" sz="2400">
                  <a:solidFill>
                    <a:schemeClr val="lt1"/>
                  </a:solidFill>
                  <a:latin typeface="Ubuntu"/>
                  <a:ea typeface="Ubuntu"/>
                  <a:cs typeface="Ubuntu"/>
                  <a:sym typeface="Ubuntu"/>
                </a:rPr>
                <a:t>System standards ...</a:t>
              </a:r>
            </a:p>
          </p:txBody>
        </p:sp>
        <p:sp>
          <p:nvSpPr>
            <p:cNvPr id="698" name="Shape 698"/>
            <p:cNvSpPr txBox="1"/>
            <p:nvPr/>
          </p:nvSpPr>
          <p:spPr>
            <a:xfrm>
              <a:off x="1928800" y="4608350"/>
              <a:ext cx="5466300" cy="538499"/>
            </a:xfrm>
            <a:prstGeom prst="rect">
              <a:avLst/>
            </a:prstGeom>
            <a:noFill/>
            <a:ln>
              <a:noFill/>
            </a:ln>
          </p:spPr>
          <p:txBody>
            <a:bodyPr anchorCtr="0" anchor="ctr" bIns="91425" lIns="91425" rIns="91425" tIns="91425">
              <a:noAutofit/>
            </a:bodyPr>
            <a:lstStyle/>
            <a:p>
              <a:pPr indent="-381000" lvl="0" marL="457200" rtl="0">
                <a:spcBef>
                  <a:spcPts val="0"/>
                </a:spcBef>
                <a:buClr>
                  <a:schemeClr val="lt1"/>
                </a:buClr>
                <a:buSzPct val="100000"/>
                <a:buFont typeface="Ubuntu"/>
                <a:buChar char="●"/>
              </a:pPr>
              <a:r>
                <a:rPr lang="en-US" sz="2400">
                  <a:solidFill>
                    <a:schemeClr val="lt1"/>
                  </a:solidFill>
                  <a:latin typeface="Ubuntu"/>
                  <a:ea typeface="Ubuntu"/>
                  <a:cs typeface="Ubuntu"/>
                  <a:sym typeface="Ubuntu"/>
                </a:rPr>
                <a:t>Within Itself...</a:t>
              </a:r>
            </a:p>
          </p:txBody>
        </p:sp>
        <p:sp>
          <p:nvSpPr>
            <p:cNvPr id="699" name="Shape 699"/>
            <p:cNvSpPr txBox="1"/>
            <p:nvPr/>
          </p:nvSpPr>
          <p:spPr>
            <a:xfrm>
              <a:off x="1928800" y="5141525"/>
              <a:ext cx="5352899" cy="579300"/>
            </a:xfrm>
            <a:prstGeom prst="rect">
              <a:avLst/>
            </a:prstGeom>
            <a:noFill/>
            <a:ln>
              <a:noFill/>
            </a:ln>
          </p:spPr>
          <p:txBody>
            <a:bodyPr anchorCtr="0" anchor="ctr" bIns="91425" lIns="91425" rIns="91425" tIns="91425">
              <a:noAutofit/>
            </a:bodyPr>
            <a:lstStyle/>
            <a:p>
              <a:pPr indent="-381000" lvl="0" marL="457200" rtl="0">
                <a:spcBef>
                  <a:spcPts val="0"/>
                </a:spcBef>
                <a:buClr>
                  <a:schemeClr val="lt1"/>
                </a:buClr>
                <a:buSzPct val="100000"/>
                <a:buFont typeface="Ubuntu"/>
                <a:buChar char="★"/>
              </a:pPr>
              <a:r>
                <a:rPr lang="en-US" sz="2400">
                  <a:solidFill>
                    <a:schemeClr val="lt1"/>
                  </a:solidFill>
                  <a:latin typeface="Ubuntu"/>
                  <a:ea typeface="Ubuntu"/>
                  <a:cs typeface="Ubuntu"/>
                  <a:sym typeface="Ubuntu"/>
                </a:rPr>
                <a:t>Earlier versions ...</a:t>
              </a:r>
            </a:p>
          </p:txBody>
        </p:sp>
        <p:sp>
          <p:nvSpPr>
            <p:cNvPr id="700" name="Shape 700"/>
            <p:cNvSpPr txBox="1"/>
            <p:nvPr/>
          </p:nvSpPr>
          <p:spPr>
            <a:xfrm>
              <a:off x="1928800" y="5715525"/>
              <a:ext cx="5352899" cy="579300"/>
            </a:xfrm>
            <a:prstGeom prst="rect">
              <a:avLst/>
            </a:prstGeom>
            <a:noFill/>
            <a:ln>
              <a:noFill/>
            </a:ln>
          </p:spPr>
          <p:txBody>
            <a:bodyPr anchorCtr="0" anchor="ctr" bIns="91425" lIns="91425" rIns="91425" tIns="91425">
              <a:noAutofit/>
            </a:bodyPr>
            <a:lstStyle/>
            <a:p>
              <a:pPr indent="-381000" lvl="0" marL="457200" rtl="0">
                <a:spcBef>
                  <a:spcPts val="0"/>
                </a:spcBef>
                <a:buClr>
                  <a:schemeClr val="lt1"/>
                </a:buClr>
                <a:buSzPct val="100000"/>
                <a:buFont typeface="Ubuntu"/>
                <a:buChar char="★"/>
              </a:pPr>
              <a:r>
                <a:rPr lang="en-US" sz="2400">
                  <a:solidFill>
                    <a:schemeClr val="lt1"/>
                  </a:solidFill>
                  <a:latin typeface="Ubuntu"/>
                  <a:ea typeface="Ubuntu"/>
                  <a:cs typeface="Ubuntu"/>
                  <a:sym typeface="Ubuntu"/>
                </a:rPr>
                <a:t>User’s expectations ...</a:t>
              </a:r>
            </a:p>
          </p:txBody>
        </p:sp>
      </p:grpSp>
      <p:sp>
        <p:nvSpPr>
          <p:cNvPr id="701" name="Shape 701"/>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p06</a:t>
            </a:r>
          </a:p>
        </p:txBody>
      </p:sp>
      <p:sp>
        <p:nvSpPr>
          <p:cNvPr id="702" name="Shape 702"/>
          <p:cNvSpPr txBox="1"/>
          <p:nvPr/>
        </p:nvSpPr>
        <p:spPr>
          <a:xfrm>
            <a:off x="-5300" y="1472299"/>
            <a:ext cx="9144000" cy="388800"/>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Ubuntu"/>
                <a:ea typeface="Ubuntu"/>
                <a:cs typeface="Ubuntu"/>
                <a:sym typeface="Ubuntu"/>
              </a:rPr>
              <a:t>Consistency of your product meets ... ?</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6" name="Shape 706"/>
        <p:cNvGrpSpPr/>
        <p:nvPr/>
      </p:nvGrpSpPr>
      <p:grpSpPr>
        <a:xfrm>
          <a:off x="0" y="0"/>
          <a:ext cx="0" cy="0"/>
          <a:chOff x="0" y="0"/>
          <a:chExt cx="0" cy="0"/>
        </a:xfrm>
      </p:grpSpPr>
      <p:pic>
        <p:nvPicPr>
          <p:cNvPr id="707" name="Shape 707"/>
          <p:cNvPicPr preferRelativeResize="0"/>
          <p:nvPr/>
        </p:nvPicPr>
        <p:blipFill>
          <a:blip r:embed="rId3">
            <a:alphaModFix/>
          </a:blip>
          <a:stretch>
            <a:fillRect/>
          </a:stretch>
        </p:blipFill>
        <p:spPr>
          <a:xfrm>
            <a:off x="0" y="0"/>
            <a:ext cx="9144000" cy="6857999"/>
          </a:xfrm>
          <a:prstGeom prst="rect">
            <a:avLst/>
          </a:prstGeom>
          <a:noFill/>
          <a:ln>
            <a:noFill/>
          </a:ln>
        </p:spPr>
      </p:pic>
      <p:sp>
        <p:nvSpPr>
          <p:cNvPr id="708" name="Shape 708"/>
          <p:cNvSpPr/>
          <p:nvPr/>
        </p:nvSpPr>
        <p:spPr>
          <a:xfrm>
            <a:off x="0" y="1489360"/>
            <a:ext cx="9144000" cy="677999"/>
          </a:xfrm>
          <a:prstGeom prst="rect">
            <a:avLst/>
          </a:prstGeom>
          <a:solidFill>
            <a:srgbClr val="000000">
              <a:alpha val="40380"/>
            </a:srgbClr>
          </a:solidFill>
          <a:ln>
            <a:noFill/>
          </a:ln>
        </p:spPr>
        <p:txBody>
          <a:bodyPr anchorCtr="0" anchor="ctr" bIns="91425" lIns="91425" rIns="91425" tIns="91425">
            <a:noAutofit/>
          </a:bodyPr>
          <a:lstStyle/>
          <a:p>
            <a:pPr lvl="0">
              <a:spcBef>
                <a:spcPts val="0"/>
              </a:spcBef>
              <a:buNone/>
            </a:pPr>
            <a:r>
              <a:t/>
            </a:r>
            <a:endParaRPr/>
          </a:p>
        </p:txBody>
      </p:sp>
      <p:sp>
        <p:nvSpPr>
          <p:cNvPr id="709" name="Shape 709"/>
          <p:cNvSpPr/>
          <p:nvPr/>
        </p:nvSpPr>
        <p:spPr>
          <a:xfrm>
            <a:off x="0" y="6800"/>
            <a:ext cx="9144000" cy="2160600"/>
          </a:xfrm>
          <a:prstGeom prst="rect">
            <a:avLst/>
          </a:prstGeom>
          <a:solidFill>
            <a:srgbClr val="000000">
              <a:alpha val="40380"/>
            </a:srgbClr>
          </a:solidFill>
          <a:ln>
            <a:noFill/>
          </a:ln>
        </p:spPr>
        <p:txBody>
          <a:bodyPr anchorCtr="0" anchor="ctr" bIns="91425" lIns="91425" rIns="91425" tIns="91425">
            <a:noAutofit/>
          </a:bodyPr>
          <a:lstStyle/>
          <a:p>
            <a:pPr lvl="0">
              <a:spcBef>
                <a:spcPts val="0"/>
              </a:spcBef>
              <a:buNone/>
            </a:pPr>
            <a:r>
              <a:t/>
            </a:r>
            <a:endParaRPr/>
          </a:p>
        </p:txBody>
      </p:sp>
      <p:sp>
        <p:nvSpPr>
          <p:cNvPr id="710" name="Shape 710"/>
          <p:cNvSpPr txBox="1"/>
          <p:nvPr/>
        </p:nvSpPr>
        <p:spPr>
          <a:xfrm>
            <a:off x="25" y="352050"/>
            <a:ext cx="9144000" cy="908399"/>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latin typeface="Ubuntu"/>
                <a:ea typeface="Ubuntu"/>
                <a:cs typeface="Ubuntu"/>
                <a:sym typeface="Ubuntu"/>
              </a:rPr>
              <a:t>Forgiveness</a:t>
            </a:r>
          </a:p>
        </p:txBody>
      </p:sp>
      <p:sp>
        <p:nvSpPr>
          <p:cNvPr id="711" name="Shape 711"/>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p07</a:t>
            </a:r>
          </a:p>
        </p:txBody>
      </p:sp>
      <p:sp>
        <p:nvSpPr>
          <p:cNvPr id="712" name="Shape 712"/>
          <p:cNvSpPr txBox="1"/>
          <p:nvPr/>
        </p:nvSpPr>
        <p:spPr>
          <a:xfrm>
            <a:off x="-5300" y="1645574"/>
            <a:ext cx="9144000" cy="388800"/>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Ubuntu"/>
                <a:ea typeface="Ubuntu"/>
                <a:cs typeface="Ubuntu"/>
                <a:sym typeface="Ubuntu"/>
              </a:rPr>
              <a:t>Support for errors !</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pic>
        <p:nvPicPr>
          <p:cNvPr id="717" name="Shape 717"/>
          <p:cNvPicPr preferRelativeResize="0"/>
          <p:nvPr/>
        </p:nvPicPr>
        <p:blipFill>
          <a:blip r:embed="rId3">
            <a:alphaModFix/>
          </a:blip>
          <a:stretch>
            <a:fillRect/>
          </a:stretch>
        </p:blipFill>
        <p:spPr>
          <a:xfrm>
            <a:off x="1812249" y="2305949"/>
            <a:ext cx="5519498" cy="4141100"/>
          </a:xfrm>
          <a:prstGeom prst="rect">
            <a:avLst/>
          </a:prstGeom>
          <a:noFill/>
          <a:ln>
            <a:noFill/>
          </a:ln>
        </p:spPr>
      </p:pic>
      <p:sp>
        <p:nvSpPr>
          <p:cNvPr id="718" name="Shape 718"/>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p07</a:t>
            </a:r>
          </a:p>
        </p:txBody>
      </p:sp>
      <p:sp>
        <p:nvSpPr>
          <p:cNvPr id="719" name="Shape 719"/>
          <p:cNvSpPr txBox="1"/>
          <p:nvPr/>
        </p:nvSpPr>
        <p:spPr>
          <a:xfrm>
            <a:off x="-37650" y="1451325"/>
            <a:ext cx="9219300" cy="14688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sz="2400">
                <a:solidFill>
                  <a:srgbClr val="999999"/>
                </a:solidFill>
                <a:latin typeface="Ubuntu"/>
                <a:ea typeface="Ubuntu"/>
                <a:cs typeface="Ubuntu"/>
                <a:sym typeface="Ubuntu"/>
              </a:rPr>
              <a:t>The most forgiving design is one which helps people avoid making mistakes.</a:t>
            </a:r>
          </a:p>
        </p:txBody>
      </p:sp>
      <p:sp>
        <p:nvSpPr>
          <p:cNvPr id="720" name="Shape 720"/>
          <p:cNvSpPr txBox="1"/>
          <p:nvPr/>
        </p:nvSpPr>
        <p:spPr>
          <a:xfrm>
            <a:off x="25" y="352050"/>
            <a:ext cx="9144000" cy="908399"/>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Forgiveness</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4" name="Shape 724"/>
        <p:cNvGrpSpPr/>
        <p:nvPr/>
      </p:nvGrpSpPr>
      <p:grpSpPr>
        <a:xfrm>
          <a:off x="0" y="0"/>
          <a:ext cx="0" cy="0"/>
          <a:chOff x="0" y="0"/>
          <a:chExt cx="0" cy="0"/>
        </a:xfrm>
      </p:grpSpPr>
      <p:sp>
        <p:nvSpPr>
          <p:cNvPr id="725" name="Shape 725"/>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p07</a:t>
            </a:r>
          </a:p>
        </p:txBody>
      </p:sp>
      <p:sp>
        <p:nvSpPr>
          <p:cNvPr id="726" name="Shape 726"/>
          <p:cNvSpPr/>
          <p:nvPr/>
        </p:nvSpPr>
        <p:spPr>
          <a:xfrm>
            <a:off x="25" y="1703475"/>
            <a:ext cx="9144000" cy="1680300"/>
          </a:xfrm>
          <a:prstGeom prst="rect">
            <a:avLst/>
          </a:prstGeom>
          <a:solidFill>
            <a:srgbClr val="3C78D8"/>
          </a:solidFill>
          <a:ln>
            <a:noFill/>
          </a:ln>
        </p:spPr>
        <p:txBody>
          <a:bodyPr anchorCtr="0" anchor="ctr" bIns="91425" lIns="91425" rIns="91425" tIns="91425">
            <a:noAutofit/>
          </a:bodyPr>
          <a:lstStyle/>
          <a:p>
            <a:pPr lvl="0">
              <a:spcBef>
                <a:spcPts val="0"/>
              </a:spcBef>
              <a:buNone/>
            </a:pPr>
            <a:r>
              <a:t/>
            </a:r>
            <a:endParaRPr>
              <a:solidFill>
                <a:schemeClr val="lt1"/>
              </a:solidFill>
            </a:endParaRPr>
          </a:p>
        </p:txBody>
      </p:sp>
      <p:sp>
        <p:nvSpPr>
          <p:cNvPr id="727" name="Shape 727"/>
          <p:cNvSpPr txBox="1"/>
          <p:nvPr/>
        </p:nvSpPr>
        <p:spPr>
          <a:xfrm>
            <a:off x="-37650" y="1948250"/>
            <a:ext cx="9219300" cy="10844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sz="2400">
                <a:solidFill>
                  <a:schemeClr val="lt1"/>
                </a:solidFill>
                <a:latin typeface="Ubuntu"/>
                <a:ea typeface="Ubuntu"/>
                <a:cs typeface="Ubuntu"/>
                <a:sym typeface="Ubuntu"/>
              </a:rPr>
              <a:t>Warning Users</a:t>
            </a:r>
            <a:r>
              <a:rPr b="1" lang="en-US" sz="2400">
                <a:solidFill>
                  <a:schemeClr val="lt1"/>
                </a:solidFill>
                <a:latin typeface="Ubuntu"/>
                <a:ea typeface="Ubuntu"/>
                <a:cs typeface="Ubuntu"/>
                <a:sym typeface="Ubuntu"/>
              </a:rPr>
              <a:t> </a:t>
            </a:r>
          </a:p>
          <a:p>
            <a:pPr lvl="0" rtl="0" algn="ctr">
              <a:lnSpc>
                <a:spcPct val="115000"/>
              </a:lnSpc>
              <a:spcBef>
                <a:spcPts val="0"/>
              </a:spcBef>
              <a:buNone/>
            </a:pPr>
            <a:r>
              <a:rPr lang="en-US" sz="2400">
                <a:solidFill>
                  <a:schemeClr val="lt1"/>
                </a:solidFill>
                <a:latin typeface="Ubuntu"/>
                <a:ea typeface="Ubuntu"/>
                <a:cs typeface="Ubuntu"/>
                <a:sym typeface="Ubuntu"/>
              </a:rPr>
              <a:t>of any potentially serious consequence of a given action.</a:t>
            </a:r>
          </a:p>
        </p:txBody>
      </p:sp>
      <p:sp>
        <p:nvSpPr>
          <p:cNvPr id="728" name="Shape 728"/>
          <p:cNvSpPr txBox="1"/>
          <p:nvPr/>
        </p:nvSpPr>
        <p:spPr>
          <a:xfrm>
            <a:off x="25" y="352050"/>
            <a:ext cx="9144000" cy="908399"/>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Forgiveness</a:t>
            </a:r>
          </a:p>
        </p:txBody>
      </p:sp>
      <p:pic>
        <p:nvPicPr>
          <p:cNvPr id="729" name="Shape 729"/>
          <p:cNvPicPr preferRelativeResize="0"/>
          <p:nvPr/>
        </p:nvPicPr>
        <p:blipFill>
          <a:blip r:embed="rId3">
            <a:alphaModFix/>
          </a:blip>
          <a:stretch>
            <a:fillRect/>
          </a:stretch>
        </p:blipFill>
        <p:spPr>
          <a:xfrm>
            <a:off x="527700" y="3826800"/>
            <a:ext cx="3221749" cy="2144599"/>
          </a:xfrm>
          <a:prstGeom prst="rect">
            <a:avLst/>
          </a:prstGeom>
          <a:noFill/>
          <a:ln>
            <a:noFill/>
          </a:ln>
        </p:spPr>
      </p:pic>
      <p:pic>
        <p:nvPicPr>
          <p:cNvPr id="730" name="Shape 730"/>
          <p:cNvPicPr preferRelativeResize="0"/>
          <p:nvPr/>
        </p:nvPicPr>
        <p:blipFill>
          <a:blip r:embed="rId4">
            <a:alphaModFix/>
          </a:blip>
          <a:stretch>
            <a:fillRect/>
          </a:stretch>
        </p:blipFill>
        <p:spPr>
          <a:xfrm>
            <a:off x="3943700" y="3627500"/>
            <a:ext cx="5086350" cy="254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nvSpPr>
        <p:spPr>
          <a:xfrm>
            <a:off x="0" y="107225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What’s the </a:t>
            </a:r>
            <a:r>
              <a:rPr lang="en-US" sz="6000">
                <a:solidFill>
                  <a:schemeClr val="accent1"/>
                </a:solidFill>
                <a:latin typeface="Ubuntu"/>
                <a:ea typeface="Ubuntu"/>
                <a:cs typeface="Ubuntu"/>
                <a:sym typeface="Ubuntu"/>
              </a:rPr>
              <a:t>?</a:t>
            </a:r>
          </a:p>
        </p:txBody>
      </p:sp>
      <p:grpSp>
        <p:nvGrpSpPr>
          <p:cNvPr id="88" name="Shape 88"/>
          <p:cNvGrpSpPr/>
          <p:nvPr/>
        </p:nvGrpSpPr>
        <p:grpSpPr>
          <a:xfrm>
            <a:off x="8464500" y="6178500"/>
            <a:ext cx="679500" cy="679500"/>
            <a:chOff x="8464500" y="6178500"/>
            <a:chExt cx="679500" cy="679500"/>
          </a:xfrm>
        </p:grpSpPr>
        <p:sp>
          <p:nvSpPr>
            <p:cNvPr id="89" name="Shape 89"/>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90" name="Shape 90"/>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91" name="Shape 91"/>
          <p:cNvSpPr/>
          <p:nvPr/>
        </p:nvSpPr>
        <p:spPr>
          <a:xfrm>
            <a:off x="4193794" y="3352044"/>
            <a:ext cx="375300" cy="382499"/>
          </a:xfrm>
          <a:prstGeom prst="ellips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grpSp>
        <p:nvGrpSpPr>
          <p:cNvPr id="92" name="Shape 92"/>
          <p:cNvGrpSpPr/>
          <p:nvPr/>
        </p:nvGrpSpPr>
        <p:grpSpPr>
          <a:xfrm>
            <a:off x="2795268" y="2586800"/>
            <a:ext cx="3897381" cy="3168826"/>
            <a:chOff x="2795268" y="2586800"/>
            <a:chExt cx="3897381" cy="3168826"/>
          </a:xfrm>
        </p:grpSpPr>
        <p:pic>
          <p:nvPicPr>
            <p:cNvPr id="93" name="Shape 93"/>
            <p:cNvPicPr preferRelativeResize="0"/>
            <p:nvPr/>
          </p:nvPicPr>
          <p:blipFill>
            <a:blip r:embed="rId3">
              <a:alphaModFix/>
            </a:blip>
            <a:stretch>
              <a:fillRect/>
            </a:stretch>
          </p:blipFill>
          <p:spPr>
            <a:xfrm>
              <a:off x="2795268" y="2708299"/>
              <a:ext cx="3813945" cy="3047326"/>
            </a:xfrm>
            <a:prstGeom prst="rect">
              <a:avLst/>
            </a:prstGeom>
            <a:noFill/>
            <a:ln>
              <a:noFill/>
            </a:ln>
          </p:spPr>
        </p:pic>
        <p:sp>
          <p:nvSpPr>
            <p:cNvPr id="94" name="Shape 94"/>
            <p:cNvSpPr/>
            <p:nvPr/>
          </p:nvSpPr>
          <p:spPr>
            <a:xfrm>
              <a:off x="5699950" y="2586800"/>
              <a:ext cx="992700" cy="2705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4" name="Shape 734"/>
        <p:cNvGrpSpPr/>
        <p:nvPr/>
      </p:nvGrpSpPr>
      <p:grpSpPr>
        <a:xfrm>
          <a:off x="0" y="0"/>
          <a:ext cx="0" cy="0"/>
          <a:chOff x="0" y="0"/>
          <a:chExt cx="0" cy="0"/>
        </a:xfrm>
      </p:grpSpPr>
      <p:pic>
        <p:nvPicPr>
          <p:cNvPr id="735" name="Shape 735"/>
          <p:cNvPicPr preferRelativeResize="0"/>
          <p:nvPr/>
        </p:nvPicPr>
        <p:blipFill>
          <a:blip r:embed="rId3">
            <a:alphaModFix/>
          </a:blip>
          <a:stretch>
            <a:fillRect/>
          </a:stretch>
        </p:blipFill>
        <p:spPr>
          <a:xfrm>
            <a:off x="1817050" y="2219025"/>
            <a:ext cx="5275950" cy="3514749"/>
          </a:xfrm>
          <a:prstGeom prst="rect">
            <a:avLst/>
          </a:prstGeom>
          <a:noFill/>
          <a:ln>
            <a:noFill/>
          </a:ln>
        </p:spPr>
      </p:pic>
      <p:sp>
        <p:nvSpPr>
          <p:cNvPr id="736" name="Shape 736"/>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Aesthetics or Usability?</a:t>
            </a:r>
          </a:p>
        </p:txBody>
      </p:sp>
      <p:sp>
        <p:nvSpPr>
          <p:cNvPr id="737" name="Shape 737"/>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p08</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1" name="Shape 741"/>
        <p:cNvGrpSpPr/>
        <p:nvPr/>
      </p:nvGrpSpPr>
      <p:grpSpPr>
        <a:xfrm>
          <a:off x="0" y="0"/>
          <a:ext cx="0" cy="0"/>
          <a:chOff x="0" y="0"/>
          <a:chExt cx="0" cy="0"/>
        </a:xfrm>
      </p:grpSpPr>
      <p:pic>
        <p:nvPicPr>
          <p:cNvPr id="742" name="Shape 742"/>
          <p:cNvPicPr preferRelativeResize="0"/>
          <p:nvPr/>
        </p:nvPicPr>
        <p:blipFill>
          <a:blip r:embed="rId3">
            <a:alphaModFix/>
          </a:blip>
          <a:stretch>
            <a:fillRect/>
          </a:stretch>
        </p:blipFill>
        <p:spPr>
          <a:xfrm>
            <a:off x="893700" y="1739253"/>
            <a:ext cx="7356601" cy="4666844"/>
          </a:xfrm>
          <a:prstGeom prst="rect">
            <a:avLst/>
          </a:prstGeom>
          <a:noFill/>
          <a:ln>
            <a:noFill/>
          </a:ln>
        </p:spPr>
      </p:pic>
      <p:sp>
        <p:nvSpPr>
          <p:cNvPr id="743" name="Shape 743"/>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Aesthetics or Usability?</a:t>
            </a:r>
          </a:p>
        </p:txBody>
      </p:sp>
      <p:sp>
        <p:nvSpPr>
          <p:cNvPr id="744" name="Shape 744"/>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p08</a:t>
            </a:r>
          </a:p>
        </p:txBody>
      </p:sp>
      <p:sp>
        <p:nvSpPr>
          <p:cNvPr id="745" name="Shape 745"/>
          <p:cNvSpPr txBox="1"/>
          <p:nvPr/>
        </p:nvSpPr>
        <p:spPr>
          <a:xfrm>
            <a:off x="2504250" y="1920650"/>
            <a:ext cx="1830299" cy="6429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sz="3000">
                <a:solidFill>
                  <a:schemeClr val="lt1"/>
                </a:solidFill>
                <a:latin typeface="Ubuntu"/>
                <a:ea typeface="Ubuntu"/>
                <a:cs typeface="Ubuntu"/>
                <a:sym typeface="Ubuntu"/>
              </a:rPr>
              <a:t>Both.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9" name="Shape 749"/>
        <p:cNvGrpSpPr/>
        <p:nvPr/>
      </p:nvGrpSpPr>
      <p:grpSpPr>
        <a:xfrm>
          <a:off x="0" y="0"/>
          <a:ext cx="0" cy="0"/>
          <a:chOff x="0" y="0"/>
          <a:chExt cx="0" cy="0"/>
        </a:xfrm>
      </p:grpSpPr>
      <p:sp>
        <p:nvSpPr>
          <p:cNvPr id="750" name="Shape 750">
            <a:hlinkClick r:id="rId3"/>
          </p:cNvPr>
          <p:cNvSpPr/>
          <p:nvPr/>
        </p:nvSpPr>
        <p:spPr>
          <a:xfrm>
            <a:off x="1764725" y="2167519"/>
            <a:ext cx="5614550" cy="4207330"/>
          </a:xfrm>
          <a:prstGeom prst="rect">
            <a:avLst/>
          </a:prstGeom>
          <a:blipFill>
            <a:blip r:embed="rId4">
              <a:alphaModFix/>
            </a:blip>
            <a:stretch>
              <a:fillRect/>
            </a:stretch>
          </a:blipFill>
          <a:ln>
            <a:noFill/>
          </a:ln>
        </p:spPr>
      </p:sp>
      <p:sp>
        <p:nvSpPr>
          <p:cNvPr id="751" name="Shape 751"/>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p08</a:t>
            </a:r>
          </a:p>
        </p:txBody>
      </p:sp>
      <p:sp>
        <p:nvSpPr>
          <p:cNvPr id="752" name="Shape 752"/>
          <p:cNvSpPr txBox="1"/>
          <p:nvPr/>
        </p:nvSpPr>
        <p:spPr>
          <a:xfrm>
            <a:off x="25" y="304800"/>
            <a:ext cx="9144000" cy="757200"/>
          </a:xfrm>
          <a:prstGeom prst="rect">
            <a:avLst/>
          </a:prstGeom>
          <a:noFill/>
          <a:ln>
            <a:noFill/>
          </a:ln>
        </p:spPr>
        <p:txBody>
          <a:bodyPr anchorCtr="0" anchor="ctr" bIns="91425" lIns="91425" rIns="91425" tIns="91425">
            <a:noAutofit/>
          </a:bodyPr>
          <a:lstStyle/>
          <a:p>
            <a:pPr lvl="0" rtl="0" algn="ctr">
              <a:spcBef>
                <a:spcPts val="0"/>
              </a:spcBef>
              <a:buNone/>
            </a:pPr>
            <a:r>
              <a:rPr lang="en-US" sz="6000"/>
              <a:t>Fitt’s Law</a:t>
            </a:r>
          </a:p>
        </p:txBody>
      </p:sp>
      <p:sp>
        <p:nvSpPr>
          <p:cNvPr id="753" name="Shape 753"/>
          <p:cNvSpPr txBox="1"/>
          <p:nvPr/>
        </p:nvSpPr>
        <p:spPr>
          <a:xfrm>
            <a:off x="5141875" y="1707925"/>
            <a:ext cx="2237400" cy="4596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a:highlight>
                  <a:srgbClr val="FFFFFF"/>
                </a:highlight>
                <a:latin typeface="Courier New"/>
                <a:ea typeface="Courier New"/>
                <a:cs typeface="Courier New"/>
                <a:sym typeface="Courier New"/>
              </a:rPr>
              <a:t> </a:t>
            </a:r>
            <a:r>
              <a:rPr lang="en-US" u="sng">
                <a:solidFill>
                  <a:srgbClr val="0B0080"/>
                </a:solidFill>
                <a:highlight>
                  <a:srgbClr val="FFFFFF"/>
                </a:highlight>
                <a:latin typeface="Courier New"/>
                <a:ea typeface="Courier New"/>
                <a:cs typeface="Courier New"/>
                <a:sym typeface="Courier New"/>
                <a:hlinkClick r:id="rId5"/>
              </a:rPr>
              <a:t>Paul Fitts</a:t>
            </a:r>
            <a:r>
              <a:rPr lang="en-US">
                <a:highlight>
                  <a:srgbClr val="FFFFFF"/>
                </a:highlight>
                <a:latin typeface="Courier New"/>
                <a:ea typeface="Courier New"/>
                <a:cs typeface="Courier New"/>
                <a:sym typeface="Courier New"/>
              </a:rPr>
              <a:t> in 1954</a:t>
            </a:r>
          </a:p>
        </p:txBody>
      </p:sp>
      <p:sp>
        <p:nvSpPr>
          <p:cNvPr id="754" name="Shape 754"/>
          <p:cNvSpPr txBox="1"/>
          <p:nvPr/>
        </p:nvSpPr>
        <p:spPr>
          <a:xfrm>
            <a:off x="1764725" y="1182025"/>
            <a:ext cx="5614500" cy="5612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a:highlight>
                  <a:srgbClr val="FFFFFF"/>
                </a:highlight>
                <a:latin typeface="Courier New"/>
                <a:ea typeface="Courier New"/>
                <a:cs typeface="Courier New"/>
                <a:sym typeface="Courier New"/>
              </a:rPr>
              <a:t>The time to acquire a target is a function of the distance to and size of the target.</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 name="Shape 758"/>
        <p:cNvGrpSpPr/>
        <p:nvPr/>
      </p:nvGrpSpPr>
      <p:grpSpPr>
        <a:xfrm>
          <a:off x="0" y="0"/>
          <a:ext cx="0" cy="0"/>
          <a:chOff x="0" y="0"/>
          <a:chExt cx="0" cy="0"/>
        </a:xfrm>
      </p:grpSpPr>
      <p:pic>
        <p:nvPicPr>
          <p:cNvPr id="759" name="Shape 759"/>
          <p:cNvPicPr preferRelativeResize="0"/>
          <p:nvPr/>
        </p:nvPicPr>
        <p:blipFill>
          <a:blip r:embed="rId3">
            <a:alphaModFix/>
          </a:blip>
          <a:stretch>
            <a:fillRect/>
          </a:stretch>
        </p:blipFill>
        <p:spPr>
          <a:xfrm>
            <a:off x="2605975" y="2684075"/>
            <a:ext cx="3498400" cy="1870099"/>
          </a:xfrm>
          <a:prstGeom prst="rect">
            <a:avLst/>
          </a:prstGeom>
          <a:noFill/>
          <a:ln>
            <a:noFill/>
          </a:ln>
        </p:spPr>
      </p:pic>
      <p:sp>
        <p:nvSpPr>
          <p:cNvPr id="760" name="Shape 760"/>
          <p:cNvSpPr txBox="1"/>
          <p:nvPr/>
        </p:nvSpPr>
        <p:spPr>
          <a:xfrm rot="-1110074">
            <a:off x="4982445" y="4112319"/>
            <a:ext cx="3444102" cy="394178"/>
          </a:xfrm>
          <a:prstGeom prst="rect">
            <a:avLst/>
          </a:prstGeom>
          <a:noFill/>
          <a:ln>
            <a:noFill/>
          </a:ln>
        </p:spPr>
        <p:txBody>
          <a:bodyPr anchorCtr="0" anchor="t" bIns="91425" lIns="91425" rIns="91425" tIns="91425">
            <a:noAutofit/>
          </a:bodyPr>
          <a:lstStyle/>
          <a:p>
            <a:pPr lvl="0" algn="ctr">
              <a:spcBef>
                <a:spcPts val="0"/>
              </a:spcBef>
              <a:buNone/>
            </a:pPr>
            <a:r>
              <a:rPr lang="en-US" sz="2400">
                <a:solidFill>
                  <a:schemeClr val="lt1"/>
                </a:solidFill>
                <a:highlight>
                  <a:srgbClr val="3C78D8"/>
                </a:highlight>
                <a:latin typeface="Ubuntu"/>
                <a:ea typeface="Ubuntu"/>
                <a:cs typeface="Ubuntu"/>
                <a:sym typeface="Ubuntu"/>
              </a:rPr>
              <a:t>What does that do? </a:t>
            </a:r>
          </a:p>
        </p:txBody>
      </p:sp>
      <p:sp>
        <p:nvSpPr>
          <p:cNvPr id="761" name="Shape 761"/>
          <p:cNvSpPr txBox="1"/>
          <p:nvPr/>
        </p:nvSpPr>
        <p:spPr>
          <a:xfrm>
            <a:off x="703500" y="5140750"/>
            <a:ext cx="7546799" cy="908399"/>
          </a:xfrm>
          <a:prstGeom prst="rect">
            <a:avLst/>
          </a:prstGeom>
          <a:noFill/>
          <a:ln>
            <a:noFill/>
          </a:ln>
        </p:spPr>
        <p:txBody>
          <a:bodyPr anchorCtr="0" anchor="t" bIns="91425" lIns="91425" rIns="91425" tIns="91425">
            <a:noAutofit/>
          </a:bodyPr>
          <a:lstStyle/>
          <a:p>
            <a:pPr lvl="0" rtl="0">
              <a:spcBef>
                <a:spcPts val="0"/>
              </a:spcBef>
              <a:buNone/>
            </a:pPr>
            <a:r>
              <a:rPr lang="en-US">
                <a:solidFill>
                  <a:srgbClr val="333333"/>
                </a:solidFill>
                <a:highlight>
                  <a:srgbClr val="FFFFFF"/>
                </a:highlight>
                <a:latin typeface="Courier New"/>
                <a:ea typeface="Courier New"/>
                <a:cs typeface="Courier New"/>
                <a:sym typeface="Courier New"/>
              </a:rPr>
              <a:t>“If people can’t figure out how your application works or where to go on your website they’ll get confused and frustrated.”</a:t>
            </a:r>
          </a:p>
        </p:txBody>
      </p:sp>
      <p:sp>
        <p:nvSpPr>
          <p:cNvPr id="762" name="Shape 762"/>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Clarity</a:t>
            </a:r>
          </a:p>
        </p:txBody>
      </p:sp>
      <p:sp>
        <p:nvSpPr>
          <p:cNvPr id="763" name="Shape 763"/>
          <p:cNvSpPr txBox="1"/>
          <p:nvPr/>
        </p:nvSpPr>
        <p:spPr>
          <a:xfrm>
            <a:off x="0" y="1445925"/>
            <a:ext cx="9144000" cy="6515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sz="2400">
                <a:solidFill>
                  <a:srgbClr val="999999"/>
                </a:solidFill>
                <a:latin typeface="Ubuntu"/>
                <a:ea typeface="Ubuntu"/>
                <a:cs typeface="Ubuntu"/>
                <a:sym typeface="Ubuntu"/>
              </a:rPr>
              <a:t>The information content has to be provided</a:t>
            </a:r>
          </a:p>
          <a:p>
            <a:pPr lvl="0" rtl="0" algn="ctr">
              <a:lnSpc>
                <a:spcPct val="115000"/>
              </a:lnSpc>
              <a:spcBef>
                <a:spcPts val="0"/>
              </a:spcBef>
              <a:buNone/>
            </a:pPr>
            <a:r>
              <a:rPr lang="en-US" sz="2400">
                <a:solidFill>
                  <a:srgbClr val="999999"/>
                </a:solidFill>
                <a:latin typeface="Ubuntu"/>
                <a:ea typeface="Ubuntu"/>
                <a:cs typeface="Ubuntu"/>
                <a:sym typeface="Ubuntu"/>
              </a:rPr>
              <a:t> quickly and accurately</a:t>
            </a:r>
          </a:p>
        </p:txBody>
      </p:sp>
      <p:sp>
        <p:nvSpPr>
          <p:cNvPr id="764" name="Shape 764"/>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p09</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8" name="Shape 768"/>
        <p:cNvGrpSpPr/>
        <p:nvPr/>
      </p:nvGrpSpPr>
      <p:grpSpPr>
        <a:xfrm>
          <a:off x="0" y="0"/>
          <a:ext cx="0" cy="0"/>
          <a:chOff x="0" y="0"/>
          <a:chExt cx="0" cy="0"/>
        </a:xfrm>
      </p:grpSpPr>
      <p:sp>
        <p:nvSpPr>
          <p:cNvPr id="769" name="Shape 769"/>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p09</a:t>
            </a:r>
          </a:p>
        </p:txBody>
      </p:sp>
      <p:pic>
        <p:nvPicPr>
          <p:cNvPr id="770" name="Shape 770"/>
          <p:cNvPicPr preferRelativeResize="0"/>
          <p:nvPr/>
        </p:nvPicPr>
        <p:blipFill>
          <a:blip r:embed="rId3">
            <a:alphaModFix/>
          </a:blip>
          <a:stretch>
            <a:fillRect/>
          </a:stretch>
        </p:blipFill>
        <p:spPr>
          <a:xfrm>
            <a:off x="2264275" y="1901750"/>
            <a:ext cx="4615449" cy="3953349"/>
          </a:xfrm>
          <a:prstGeom prst="rect">
            <a:avLst/>
          </a:prstGeom>
          <a:noFill/>
          <a:ln>
            <a:noFill/>
          </a:ln>
        </p:spPr>
      </p:pic>
      <p:sp>
        <p:nvSpPr>
          <p:cNvPr id="771" name="Shape 771"/>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Clarity</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5" name="Shape 775"/>
        <p:cNvGrpSpPr/>
        <p:nvPr/>
      </p:nvGrpSpPr>
      <p:grpSpPr>
        <a:xfrm>
          <a:off x="0" y="0"/>
          <a:ext cx="0" cy="0"/>
          <a:chOff x="0" y="0"/>
          <a:chExt cx="0" cy="0"/>
        </a:xfrm>
      </p:grpSpPr>
      <p:pic>
        <p:nvPicPr>
          <p:cNvPr id="776" name="Shape 776"/>
          <p:cNvPicPr preferRelativeResize="0"/>
          <p:nvPr/>
        </p:nvPicPr>
        <p:blipFill>
          <a:blip r:embed="rId3">
            <a:alphaModFix/>
          </a:blip>
          <a:stretch>
            <a:fillRect/>
          </a:stretch>
        </p:blipFill>
        <p:spPr>
          <a:xfrm>
            <a:off x="0" y="-160515"/>
            <a:ext cx="9144000" cy="7179031"/>
          </a:xfrm>
          <a:prstGeom prst="rect">
            <a:avLst/>
          </a:prstGeom>
          <a:noFill/>
          <a:ln>
            <a:noFill/>
          </a:ln>
        </p:spPr>
      </p:pic>
      <p:sp>
        <p:nvSpPr>
          <p:cNvPr id="777" name="Shape 777"/>
          <p:cNvSpPr txBox="1"/>
          <p:nvPr/>
        </p:nvSpPr>
        <p:spPr>
          <a:xfrm>
            <a:off x="3171150" y="5745900"/>
            <a:ext cx="2801699" cy="454800"/>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lt1"/>
                </a:solidFill>
                <a:latin typeface="Ubuntu"/>
                <a:ea typeface="Ubuntu"/>
                <a:cs typeface="Ubuntu"/>
                <a:sym typeface="Ubuntu"/>
              </a:rPr>
              <a:t>Keep it simple</a:t>
            </a:r>
          </a:p>
        </p:txBody>
      </p:sp>
      <p:sp>
        <p:nvSpPr>
          <p:cNvPr id="778" name="Shape 778"/>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p10</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2" name="Shape 782"/>
        <p:cNvGrpSpPr/>
        <p:nvPr/>
      </p:nvGrpSpPr>
      <p:grpSpPr>
        <a:xfrm>
          <a:off x="0" y="0"/>
          <a:ext cx="0" cy="0"/>
          <a:chOff x="0" y="0"/>
          <a:chExt cx="0" cy="0"/>
        </a:xfrm>
      </p:grpSpPr>
      <p:sp>
        <p:nvSpPr>
          <p:cNvPr id="783" name="Shape 783"/>
          <p:cNvSpPr txBox="1"/>
          <p:nvPr/>
        </p:nvSpPr>
        <p:spPr>
          <a:xfrm>
            <a:off x="25"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t>KIS</a:t>
            </a:r>
          </a:p>
        </p:txBody>
      </p:sp>
      <p:sp>
        <p:nvSpPr>
          <p:cNvPr id="784" name="Shape 784"/>
          <p:cNvSpPr/>
          <p:nvPr/>
        </p:nvSpPr>
        <p:spPr>
          <a:xfrm>
            <a:off x="3826200" y="2363637"/>
            <a:ext cx="1514400" cy="1505700"/>
          </a:xfrm>
          <a:prstGeom prst="ellipse">
            <a:avLst/>
          </a:prstGeom>
          <a:noFill/>
          <a:ln cap="flat" cmpd="sng" w="38100">
            <a:solidFill>
              <a:schemeClr val="accent1"/>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  </a:t>
            </a:r>
          </a:p>
        </p:txBody>
      </p:sp>
      <p:sp>
        <p:nvSpPr>
          <p:cNvPr id="785" name="Shape 785"/>
          <p:cNvSpPr/>
          <p:nvPr/>
        </p:nvSpPr>
        <p:spPr>
          <a:xfrm>
            <a:off x="1079850" y="2420337"/>
            <a:ext cx="1610100" cy="1392300"/>
          </a:xfrm>
          <a:prstGeom prst="triangle">
            <a:avLst>
              <a:gd fmla="val 50000" name="adj"/>
            </a:avLst>
          </a:prstGeom>
          <a:noFill/>
          <a:ln cap="flat" cmpd="sng" w="38100">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6" name="Shape 786"/>
          <p:cNvSpPr/>
          <p:nvPr/>
        </p:nvSpPr>
        <p:spPr>
          <a:xfrm>
            <a:off x="6459200" y="2342862"/>
            <a:ext cx="1469699" cy="1469699"/>
          </a:xfrm>
          <a:prstGeom prst="rect">
            <a:avLst/>
          </a:prstGeom>
          <a:noFill/>
          <a:ln cap="flat" cmpd="sng" w="38100">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7" name="Shape 787"/>
          <p:cNvSpPr txBox="1"/>
          <p:nvPr/>
        </p:nvSpPr>
        <p:spPr>
          <a:xfrm>
            <a:off x="0" y="1187250"/>
            <a:ext cx="9144000" cy="651599"/>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US" sz="2400">
                <a:solidFill>
                  <a:srgbClr val="999999"/>
                </a:solidFill>
                <a:latin typeface="Ubuntu"/>
                <a:ea typeface="Ubuntu"/>
                <a:cs typeface="Ubuntu"/>
                <a:sym typeface="Ubuntu"/>
              </a:rPr>
              <a:t>Do more with less!</a:t>
            </a:r>
          </a:p>
        </p:txBody>
      </p:sp>
      <p:sp>
        <p:nvSpPr>
          <p:cNvPr id="788" name="Shape 788"/>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p10</a:t>
            </a:r>
          </a:p>
        </p:txBody>
      </p:sp>
      <p:sp>
        <p:nvSpPr>
          <p:cNvPr id="789" name="Shape 789"/>
          <p:cNvSpPr txBox="1"/>
          <p:nvPr/>
        </p:nvSpPr>
        <p:spPr>
          <a:xfrm>
            <a:off x="1154875" y="4548025"/>
            <a:ext cx="6834300" cy="1886399"/>
          </a:xfrm>
          <a:prstGeom prst="rect">
            <a:avLst/>
          </a:prstGeom>
          <a:noFill/>
          <a:ln>
            <a:noFill/>
          </a:ln>
        </p:spPr>
        <p:txBody>
          <a:bodyPr anchorCtr="0" anchor="ctr" bIns="91425" lIns="91425" rIns="91425" tIns="91425">
            <a:noAutofit/>
          </a:bodyPr>
          <a:lstStyle/>
          <a:p>
            <a:pPr lvl="0" rtl="0">
              <a:lnSpc>
                <a:spcPct val="115000"/>
              </a:lnSpc>
              <a:spcBef>
                <a:spcPts val="0"/>
              </a:spcBef>
              <a:buNone/>
            </a:pPr>
            <a:r>
              <a:rPr i="1" lang="en-US" sz="2400">
                <a:latin typeface="Courier New"/>
                <a:ea typeface="Courier New"/>
                <a:cs typeface="Courier New"/>
                <a:sym typeface="Courier New"/>
              </a:rPr>
              <a:t>"Everything should be made as simple as possible, but not simpler."</a:t>
            </a:r>
          </a:p>
          <a:p>
            <a:pPr lvl="0" rtl="0" algn="r">
              <a:lnSpc>
                <a:spcPct val="115000"/>
              </a:lnSpc>
              <a:spcBef>
                <a:spcPts val="2400"/>
              </a:spcBef>
              <a:spcAft>
                <a:spcPts val="600"/>
              </a:spcAft>
              <a:buNone/>
            </a:pPr>
            <a:r>
              <a:rPr i="1" lang="en-US" sz="2300">
                <a:latin typeface="Courier New"/>
                <a:ea typeface="Courier New"/>
                <a:cs typeface="Courier New"/>
                <a:sym typeface="Courier New"/>
              </a:rPr>
              <a:t>Albert Einstein</a:t>
            </a:r>
          </a:p>
          <a:p>
            <a:pPr lvl="0" rtl="0" algn="ctr">
              <a:spcBef>
                <a:spcPts val="0"/>
              </a:spcBef>
              <a:buNone/>
            </a:pPr>
            <a:r>
              <a:t/>
            </a:r>
            <a:endParaRPr i="1" sz="24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 name="Shape 793"/>
        <p:cNvGrpSpPr/>
        <p:nvPr/>
      </p:nvGrpSpPr>
      <p:grpSpPr>
        <a:xfrm>
          <a:off x="0" y="0"/>
          <a:ext cx="0" cy="0"/>
          <a:chOff x="0" y="0"/>
          <a:chExt cx="0" cy="0"/>
        </a:xfrm>
      </p:grpSpPr>
      <p:pic>
        <p:nvPicPr>
          <p:cNvPr id="794" name="Shape 794"/>
          <p:cNvPicPr preferRelativeResize="0"/>
          <p:nvPr/>
        </p:nvPicPr>
        <p:blipFill>
          <a:blip r:embed="rId3">
            <a:alphaModFix/>
          </a:blip>
          <a:stretch>
            <a:fillRect/>
          </a:stretch>
        </p:blipFill>
        <p:spPr>
          <a:xfrm>
            <a:off x="2489794" y="2891247"/>
            <a:ext cx="4068524" cy="2881758"/>
          </a:xfrm>
          <a:prstGeom prst="rect">
            <a:avLst/>
          </a:prstGeom>
          <a:noFill/>
          <a:ln>
            <a:noFill/>
          </a:ln>
        </p:spPr>
      </p:pic>
      <p:sp>
        <p:nvSpPr>
          <p:cNvPr id="795" name="Shape 795"/>
          <p:cNvSpPr txBox="1"/>
          <p:nvPr/>
        </p:nvSpPr>
        <p:spPr>
          <a:xfrm>
            <a:off x="1112450" y="194225"/>
            <a:ext cx="7037999" cy="2439599"/>
          </a:xfrm>
          <a:prstGeom prst="rect">
            <a:avLst/>
          </a:prstGeom>
          <a:noFill/>
          <a:ln>
            <a:noFill/>
          </a:ln>
        </p:spPr>
        <p:txBody>
          <a:bodyPr anchorCtr="0" anchor="ctr" bIns="91425" lIns="91425" rIns="91425" tIns="91425">
            <a:noAutofit/>
          </a:bodyPr>
          <a:lstStyle/>
          <a:p>
            <a:pPr lvl="0" rtl="0">
              <a:spcBef>
                <a:spcPts val="0"/>
              </a:spcBef>
              <a:buNone/>
            </a:pPr>
            <a:r>
              <a:rPr i="1" lang="en-US" sz="2400">
                <a:latin typeface="Courier New"/>
                <a:ea typeface="Courier New"/>
                <a:cs typeface="Courier New"/>
                <a:sym typeface="Courier New"/>
              </a:rPr>
              <a:t>“A modern paradox is that it’s simpler to create complex interfaces because it’s so complex to simplify them.” </a:t>
            </a:r>
          </a:p>
        </p:txBody>
      </p:sp>
      <p:sp>
        <p:nvSpPr>
          <p:cNvPr id="796" name="Shape 796"/>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p10</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0" name="Shape 800"/>
        <p:cNvGrpSpPr/>
        <p:nvPr/>
      </p:nvGrpSpPr>
      <p:grpSpPr>
        <a:xfrm>
          <a:off x="0" y="0"/>
          <a:ext cx="0" cy="0"/>
          <a:chOff x="0" y="0"/>
          <a:chExt cx="0" cy="0"/>
        </a:xfrm>
      </p:grpSpPr>
      <p:pic>
        <p:nvPicPr>
          <p:cNvPr id="801" name="Shape 801"/>
          <p:cNvPicPr preferRelativeResize="0"/>
          <p:nvPr/>
        </p:nvPicPr>
        <p:blipFill>
          <a:blip r:embed="rId3">
            <a:alphaModFix/>
          </a:blip>
          <a:stretch>
            <a:fillRect/>
          </a:stretch>
        </p:blipFill>
        <p:spPr>
          <a:xfrm>
            <a:off x="2489794" y="2891247"/>
            <a:ext cx="4068524" cy="2881758"/>
          </a:xfrm>
          <a:prstGeom prst="rect">
            <a:avLst/>
          </a:prstGeom>
          <a:noFill/>
          <a:ln>
            <a:noFill/>
          </a:ln>
        </p:spPr>
      </p:pic>
      <p:sp>
        <p:nvSpPr>
          <p:cNvPr id="802" name="Shape 802"/>
          <p:cNvSpPr/>
          <p:nvPr/>
        </p:nvSpPr>
        <p:spPr>
          <a:xfrm>
            <a:off x="3926625" y="3944650"/>
            <a:ext cx="1324500" cy="1317000"/>
          </a:xfrm>
          <a:prstGeom prst="ellipse">
            <a:avLst/>
          </a:prstGeom>
          <a:solidFill>
            <a:schemeClr val="lt1"/>
          </a:solidFill>
          <a:ln cap="flat" cmpd="sng" w="38100">
            <a:solidFill>
              <a:schemeClr val="lt1"/>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  </a:t>
            </a:r>
          </a:p>
        </p:txBody>
      </p:sp>
      <p:grpSp>
        <p:nvGrpSpPr>
          <p:cNvPr id="803" name="Shape 803"/>
          <p:cNvGrpSpPr/>
          <p:nvPr/>
        </p:nvGrpSpPr>
        <p:grpSpPr>
          <a:xfrm>
            <a:off x="2120662" y="1867425"/>
            <a:ext cx="4924499" cy="4422524"/>
            <a:chOff x="2033575" y="1631025"/>
            <a:chExt cx="4924499" cy="4422524"/>
          </a:xfrm>
        </p:grpSpPr>
        <p:sp>
          <p:nvSpPr>
            <p:cNvPr id="804" name="Shape 804"/>
            <p:cNvSpPr/>
            <p:nvPr/>
          </p:nvSpPr>
          <p:spPr>
            <a:xfrm>
              <a:off x="2033575" y="1903950"/>
              <a:ext cx="4924499" cy="41496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805" name="Shape 805"/>
            <p:cNvPicPr preferRelativeResize="0"/>
            <p:nvPr/>
          </p:nvPicPr>
          <p:blipFill>
            <a:blip r:embed="rId4">
              <a:alphaModFix/>
            </a:blip>
            <a:stretch>
              <a:fillRect/>
            </a:stretch>
          </p:blipFill>
          <p:spPr>
            <a:xfrm>
              <a:off x="3054474" y="1631025"/>
              <a:ext cx="3035124" cy="4042949"/>
            </a:xfrm>
            <a:prstGeom prst="rect">
              <a:avLst/>
            </a:prstGeom>
            <a:noFill/>
            <a:ln>
              <a:noFill/>
            </a:ln>
          </p:spPr>
        </p:pic>
      </p:grpSp>
      <p:sp>
        <p:nvSpPr>
          <p:cNvPr id="806" name="Shape 806"/>
          <p:cNvSpPr txBox="1"/>
          <p:nvPr/>
        </p:nvSpPr>
        <p:spPr>
          <a:xfrm>
            <a:off x="1112450" y="194225"/>
            <a:ext cx="7037999" cy="2439599"/>
          </a:xfrm>
          <a:prstGeom prst="rect">
            <a:avLst/>
          </a:prstGeom>
          <a:noFill/>
          <a:ln>
            <a:noFill/>
          </a:ln>
        </p:spPr>
        <p:txBody>
          <a:bodyPr anchorCtr="0" anchor="ctr" bIns="91425" lIns="91425" rIns="91425" tIns="91425">
            <a:noAutofit/>
          </a:bodyPr>
          <a:lstStyle/>
          <a:p>
            <a:pPr lvl="0" rtl="0">
              <a:spcBef>
                <a:spcPts val="0"/>
              </a:spcBef>
              <a:buNone/>
            </a:pPr>
            <a:r>
              <a:rPr i="1" lang="en-US" sz="2400">
                <a:latin typeface="Courier New"/>
                <a:ea typeface="Courier New"/>
                <a:cs typeface="Courier New"/>
                <a:sym typeface="Courier New"/>
              </a:rPr>
              <a:t>“A modern paradox is that it’s simpler to create complex interfaces because it’s so complex to simplify them.” </a:t>
            </a:r>
          </a:p>
        </p:txBody>
      </p:sp>
      <p:sp>
        <p:nvSpPr>
          <p:cNvPr id="807" name="Shape 807"/>
          <p:cNvSpPr txBox="1"/>
          <p:nvPr/>
        </p:nvSpPr>
        <p:spPr>
          <a:xfrm>
            <a:off x="3171150" y="5745900"/>
            <a:ext cx="2801699" cy="454800"/>
          </a:xfrm>
          <a:prstGeom prst="rect">
            <a:avLst/>
          </a:prstGeom>
          <a:noFill/>
          <a:ln>
            <a:noFill/>
          </a:ln>
        </p:spPr>
        <p:txBody>
          <a:bodyPr anchorCtr="0" anchor="ctr" bIns="91425" lIns="91425" rIns="91425" tIns="91425">
            <a:noAutofit/>
          </a:bodyPr>
          <a:lstStyle/>
          <a:p>
            <a:pPr lvl="0" rtl="0" algn="ctr">
              <a:spcBef>
                <a:spcPts val="0"/>
              </a:spcBef>
              <a:buNone/>
            </a:pPr>
            <a:r>
              <a:rPr lang="en-US" sz="2400">
                <a:latin typeface="Ubuntu"/>
                <a:ea typeface="Ubuntu"/>
                <a:cs typeface="Ubuntu"/>
                <a:sym typeface="Ubuntu"/>
              </a:rPr>
              <a:t>Keep it simple</a:t>
            </a:r>
          </a:p>
        </p:txBody>
      </p:sp>
      <p:sp>
        <p:nvSpPr>
          <p:cNvPr id="808" name="Shape 808"/>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p10</a:t>
            </a:r>
          </a:p>
        </p:txBody>
      </p:sp>
      <p:sp>
        <p:nvSpPr>
          <p:cNvPr id="809" name="Shape 809"/>
          <p:cNvSpPr/>
          <p:nvPr/>
        </p:nvSpPr>
        <p:spPr>
          <a:xfrm>
            <a:off x="3213600" y="2200625"/>
            <a:ext cx="2801699" cy="16068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2500"/>
                                        <p:tgtEl>
                                          <p:spTgt spid="803"/>
                                        </p:tgtEl>
                                      </p:cBhvr>
                                    </p:animEffect>
                                  </p:childTnLst>
                                </p:cTn>
                              </p:par>
                              <p:par>
                                <p:cTn fill="hold" nodeType="withEffect" presetClass="exit" presetID="10" presetSubtype="0">
                                  <p:stCondLst>
                                    <p:cond delay="0"/>
                                  </p:stCondLst>
                                  <p:childTnLst>
                                    <p:animEffect filter="fade" transition="out">
                                      <p:cBhvr>
                                        <p:cTn dur="3800"/>
                                        <p:tgtEl>
                                          <p:spTgt spid="806"/>
                                        </p:tgtEl>
                                      </p:cBhvr>
                                    </p:animEffect>
                                    <p:set>
                                      <p:cBhvr>
                                        <p:cTn dur="1" fill="hold">
                                          <p:stCondLst>
                                            <p:cond delay="3800"/>
                                          </p:stCondLst>
                                        </p:cTn>
                                        <p:tgtEl>
                                          <p:spTgt spid="8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33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5000"/>
                                        <p:tgtEl>
                                          <p:spTgt spid="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3" name="Shape 813"/>
        <p:cNvGrpSpPr/>
        <p:nvPr/>
      </p:nvGrpSpPr>
      <p:grpSpPr>
        <a:xfrm>
          <a:off x="0" y="0"/>
          <a:ext cx="0" cy="0"/>
          <a:chOff x="0" y="0"/>
          <a:chExt cx="0" cy="0"/>
        </a:xfrm>
      </p:grpSpPr>
      <p:sp>
        <p:nvSpPr>
          <p:cNvPr id="814" name="Shape 814"/>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999999"/>
                </a:solidFill>
                <a:latin typeface="Ubuntu"/>
                <a:ea typeface="Ubuntu"/>
                <a:cs typeface="Ubuntu"/>
                <a:sym typeface="Ubuntu"/>
              </a:rPr>
              <a:t>p10</a:t>
            </a:r>
          </a:p>
        </p:txBody>
      </p:sp>
      <p:sp>
        <p:nvSpPr>
          <p:cNvPr id="815" name="Shape 815"/>
          <p:cNvSpPr txBox="1"/>
          <p:nvPr/>
        </p:nvSpPr>
        <p:spPr>
          <a:xfrm>
            <a:off x="25" y="285135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rgbClr val="3C78D8"/>
                </a:solidFill>
              </a:rPr>
              <a:t>Good UI is obvious.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grpSp>
        <p:nvGrpSpPr>
          <p:cNvPr id="99" name="Shape 99"/>
          <p:cNvGrpSpPr/>
          <p:nvPr/>
        </p:nvGrpSpPr>
        <p:grpSpPr>
          <a:xfrm>
            <a:off x="8464500" y="6178500"/>
            <a:ext cx="679500" cy="679500"/>
            <a:chOff x="8464500" y="6178500"/>
            <a:chExt cx="679500" cy="679500"/>
          </a:xfrm>
        </p:grpSpPr>
        <p:sp>
          <p:nvSpPr>
            <p:cNvPr id="100" name="Shape 100"/>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101" name="Shape 101"/>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102" name="Shape 102"/>
          <p:cNvSpPr txBox="1"/>
          <p:nvPr/>
        </p:nvSpPr>
        <p:spPr>
          <a:xfrm>
            <a:off x="6876600" y="752250"/>
            <a:ext cx="1810199" cy="651599"/>
          </a:xfrm>
          <a:prstGeom prst="rect">
            <a:avLst/>
          </a:prstGeom>
          <a:noFill/>
          <a:ln>
            <a:noFill/>
          </a:ln>
        </p:spPr>
        <p:txBody>
          <a:bodyPr anchorCtr="0" anchor="ctr" bIns="91425" lIns="91425" rIns="91425" tIns="91425">
            <a:noAutofit/>
          </a:bodyPr>
          <a:lstStyle/>
          <a:p>
            <a:pPr lvl="0" rtl="0" algn="ctr">
              <a:spcBef>
                <a:spcPts val="0"/>
              </a:spcBef>
              <a:buNone/>
            </a:pPr>
            <a:r>
              <a:rPr lang="en-US" sz="3600">
                <a:solidFill>
                  <a:srgbClr val="999999"/>
                </a:solidFill>
                <a:latin typeface="Ubuntu"/>
                <a:ea typeface="Ubuntu"/>
                <a:cs typeface="Ubuntu"/>
                <a:sym typeface="Ubuntu"/>
              </a:rPr>
              <a:t>(better)</a:t>
            </a:r>
          </a:p>
        </p:txBody>
      </p:sp>
      <p:grpSp>
        <p:nvGrpSpPr>
          <p:cNvPr id="103" name="Shape 103"/>
          <p:cNvGrpSpPr/>
          <p:nvPr/>
        </p:nvGrpSpPr>
        <p:grpSpPr>
          <a:xfrm>
            <a:off x="2795268" y="2586800"/>
            <a:ext cx="3897381" cy="3168826"/>
            <a:chOff x="2795268" y="2586800"/>
            <a:chExt cx="3897381" cy="3168826"/>
          </a:xfrm>
        </p:grpSpPr>
        <p:pic>
          <p:nvPicPr>
            <p:cNvPr id="104" name="Shape 104"/>
            <p:cNvPicPr preferRelativeResize="0"/>
            <p:nvPr/>
          </p:nvPicPr>
          <p:blipFill>
            <a:blip r:embed="rId3">
              <a:alphaModFix/>
            </a:blip>
            <a:stretch>
              <a:fillRect/>
            </a:stretch>
          </p:blipFill>
          <p:spPr>
            <a:xfrm>
              <a:off x="2795268" y="2708299"/>
              <a:ext cx="3813945" cy="3047326"/>
            </a:xfrm>
            <a:prstGeom prst="rect">
              <a:avLst/>
            </a:prstGeom>
            <a:noFill/>
            <a:ln>
              <a:noFill/>
            </a:ln>
          </p:spPr>
        </p:pic>
        <p:sp>
          <p:nvSpPr>
            <p:cNvPr id="105" name="Shape 105"/>
            <p:cNvSpPr/>
            <p:nvPr/>
          </p:nvSpPr>
          <p:spPr>
            <a:xfrm>
              <a:off x="5699950" y="2586800"/>
              <a:ext cx="992700" cy="2705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grpSp>
      <p:sp>
        <p:nvSpPr>
          <p:cNvPr id="106" name="Shape 106"/>
          <p:cNvSpPr txBox="1"/>
          <p:nvPr>
            <p:ph idx="4294967295" type="body"/>
          </p:nvPr>
        </p:nvSpPr>
        <p:spPr>
          <a:xfrm>
            <a:off x="3239550" y="2953962"/>
            <a:ext cx="2664900" cy="2434500"/>
          </a:xfrm>
          <a:prstGeom prst="rect">
            <a:avLst/>
          </a:prstGeom>
        </p:spPr>
        <p:txBody>
          <a:bodyPr anchorCtr="0" anchor="ctr" bIns="91425" lIns="91425" rIns="91425" tIns="91425">
            <a:noAutofit/>
          </a:bodyPr>
          <a:lstStyle/>
          <a:p>
            <a:pPr indent="0" lvl="0" marL="120650" rtl="0" algn="ctr">
              <a:spcBef>
                <a:spcPts val="0"/>
              </a:spcBef>
              <a:buNone/>
            </a:pPr>
            <a:r>
              <a:rPr lang="en-US" sz="20000">
                <a:solidFill>
                  <a:srgbClr val="3C78D8"/>
                </a:solidFill>
                <a:latin typeface="Ubuntu"/>
                <a:ea typeface="Ubuntu"/>
                <a:cs typeface="Ubuntu"/>
                <a:sym typeface="Ubuntu"/>
              </a:rPr>
              <a:t>:-)</a:t>
            </a:r>
          </a:p>
        </p:txBody>
      </p:sp>
      <p:sp>
        <p:nvSpPr>
          <p:cNvPr id="107" name="Shape 107"/>
          <p:cNvSpPr txBox="1"/>
          <p:nvPr/>
        </p:nvSpPr>
        <p:spPr>
          <a:xfrm>
            <a:off x="0" y="107225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User Experience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C78D8"/>
        </a:solidFill>
      </p:bgPr>
    </p:bg>
    <p:spTree>
      <p:nvGrpSpPr>
        <p:cNvPr id="819" name="Shape 819"/>
        <p:cNvGrpSpPr/>
        <p:nvPr/>
      </p:nvGrpSpPr>
      <p:grpSpPr>
        <a:xfrm>
          <a:off x="0" y="0"/>
          <a:ext cx="0" cy="0"/>
          <a:chOff x="0" y="0"/>
          <a:chExt cx="0" cy="0"/>
        </a:xfrm>
      </p:grpSpPr>
      <p:sp>
        <p:nvSpPr>
          <p:cNvPr id="820" name="Shape 820"/>
          <p:cNvSpPr txBox="1"/>
          <p:nvPr/>
        </p:nvSpPr>
        <p:spPr>
          <a:xfrm>
            <a:off x="8250300" y="5949600"/>
            <a:ext cx="893699" cy="908399"/>
          </a:xfrm>
          <a:prstGeom prst="rect">
            <a:avLst/>
          </a:prstGeom>
          <a:noFill/>
          <a:ln>
            <a:noFill/>
          </a:ln>
        </p:spPr>
        <p:txBody>
          <a:bodyPr anchorCtr="0" anchor="b" bIns="91425" lIns="91425" rIns="91425" tIns="91425">
            <a:noAutofit/>
          </a:bodyPr>
          <a:lstStyle/>
          <a:p>
            <a:pPr lvl="0" rtl="0" algn="ctr">
              <a:spcBef>
                <a:spcPts val="0"/>
              </a:spcBef>
              <a:buNone/>
            </a:pPr>
            <a:r>
              <a:rPr lang="en-US" sz="3000">
                <a:solidFill>
                  <a:srgbClr val="FFFFFF"/>
                </a:solidFill>
                <a:latin typeface="Ubuntu"/>
                <a:ea typeface="Ubuntu"/>
                <a:cs typeface="Ubuntu"/>
                <a:sym typeface="Ubuntu"/>
              </a:rPr>
              <a:t>p10</a:t>
            </a:r>
          </a:p>
        </p:txBody>
      </p:sp>
      <p:sp>
        <p:nvSpPr>
          <p:cNvPr id="821" name="Shape 821"/>
          <p:cNvSpPr txBox="1"/>
          <p:nvPr/>
        </p:nvSpPr>
        <p:spPr>
          <a:xfrm>
            <a:off x="25" y="2851350"/>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rgbClr val="FFFFFF"/>
                </a:solidFill>
              </a:rPr>
              <a:t>Great UI is invisible!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5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 name="Shape 825"/>
        <p:cNvGrpSpPr/>
        <p:nvPr/>
      </p:nvGrpSpPr>
      <p:grpSpPr>
        <a:xfrm>
          <a:off x="0" y="0"/>
          <a:ext cx="0" cy="0"/>
          <a:chOff x="0" y="0"/>
          <a:chExt cx="0" cy="0"/>
        </a:xfrm>
      </p:grpSpPr>
      <p:pic>
        <p:nvPicPr>
          <p:cNvPr id="826" name="Shape 826"/>
          <p:cNvPicPr preferRelativeResize="0"/>
          <p:nvPr/>
        </p:nvPicPr>
        <p:blipFill>
          <a:blip r:embed="rId3">
            <a:alphaModFix/>
          </a:blip>
          <a:stretch>
            <a:fillRect/>
          </a:stretch>
        </p:blipFill>
        <p:spPr>
          <a:xfrm>
            <a:off x="-580144" y="0"/>
            <a:ext cx="10304288" cy="6857999"/>
          </a:xfrm>
          <a:prstGeom prst="rect">
            <a:avLst/>
          </a:prstGeom>
          <a:noFill/>
          <a:ln>
            <a:noFill/>
          </a:ln>
        </p:spPr>
      </p:pic>
      <p:sp>
        <p:nvSpPr>
          <p:cNvPr id="827" name="Shape 827"/>
          <p:cNvSpPr txBox="1"/>
          <p:nvPr/>
        </p:nvSpPr>
        <p:spPr>
          <a:xfrm>
            <a:off x="0" y="51247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solidFill>
                  <a:schemeClr val="lt1"/>
                </a:solidFill>
                <a:latin typeface="Ubuntu"/>
                <a:ea typeface="Ubuntu"/>
                <a:cs typeface="Ubuntu"/>
                <a:sym typeface="Ubuntu"/>
              </a:rPr>
              <a:t>The real thing...</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pic>
        <p:nvPicPr>
          <p:cNvPr id="832" name="Shape 832"/>
          <p:cNvPicPr preferRelativeResize="0"/>
          <p:nvPr/>
        </p:nvPicPr>
        <p:blipFill>
          <a:blip r:embed="rId3">
            <a:alphaModFix/>
          </a:blip>
          <a:stretch>
            <a:fillRect/>
          </a:stretch>
        </p:blipFill>
        <p:spPr>
          <a:xfrm>
            <a:off x="0" y="0"/>
            <a:ext cx="9144000" cy="6858000"/>
          </a:xfrm>
          <a:prstGeom prst="rect">
            <a:avLst/>
          </a:prstGeom>
          <a:noFill/>
          <a:ln>
            <a:noFill/>
          </a:ln>
        </p:spPr>
      </p:pic>
      <p:sp>
        <p:nvSpPr>
          <p:cNvPr id="833" name="Shape 833"/>
          <p:cNvSpPr txBox="1"/>
          <p:nvPr/>
        </p:nvSpPr>
        <p:spPr>
          <a:xfrm>
            <a:off x="0" y="0"/>
            <a:ext cx="5630399"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UI and UX design process</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7" name="Shape 837"/>
        <p:cNvGrpSpPr/>
        <p:nvPr/>
      </p:nvGrpSpPr>
      <p:grpSpPr>
        <a:xfrm>
          <a:off x="0" y="0"/>
          <a:ext cx="0" cy="0"/>
          <a:chOff x="0" y="0"/>
          <a:chExt cx="0" cy="0"/>
        </a:xfrm>
      </p:grpSpPr>
      <p:pic>
        <p:nvPicPr>
          <p:cNvPr id="838" name="Shape 838"/>
          <p:cNvPicPr preferRelativeResize="0"/>
          <p:nvPr/>
        </p:nvPicPr>
        <p:blipFill>
          <a:blip r:embed="rId3">
            <a:alphaModFix/>
          </a:blip>
          <a:stretch>
            <a:fillRect/>
          </a:stretch>
        </p:blipFill>
        <p:spPr>
          <a:xfrm>
            <a:off x="0" y="0"/>
            <a:ext cx="9144000" cy="6858000"/>
          </a:xfrm>
          <a:prstGeom prst="rect">
            <a:avLst/>
          </a:prstGeom>
          <a:noFill/>
          <a:ln>
            <a:noFill/>
          </a:ln>
        </p:spPr>
      </p:pic>
      <p:sp>
        <p:nvSpPr>
          <p:cNvPr id="839" name="Shape 839"/>
          <p:cNvSpPr txBox="1"/>
          <p:nvPr/>
        </p:nvSpPr>
        <p:spPr>
          <a:xfrm>
            <a:off x="0" y="0"/>
            <a:ext cx="3153900"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Brainstorming</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3" name="Shape 843"/>
        <p:cNvGrpSpPr/>
        <p:nvPr/>
      </p:nvGrpSpPr>
      <p:grpSpPr>
        <a:xfrm>
          <a:off x="0" y="0"/>
          <a:ext cx="0" cy="0"/>
          <a:chOff x="0" y="0"/>
          <a:chExt cx="0" cy="0"/>
        </a:xfrm>
      </p:grpSpPr>
      <p:pic>
        <p:nvPicPr>
          <p:cNvPr id="844" name="Shape 844"/>
          <p:cNvPicPr preferRelativeResize="0"/>
          <p:nvPr/>
        </p:nvPicPr>
        <p:blipFill>
          <a:blip r:embed="rId3">
            <a:alphaModFix/>
          </a:blip>
          <a:stretch>
            <a:fillRect/>
          </a:stretch>
        </p:blipFill>
        <p:spPr>
          <a:xfrm>
            <a:off x="0" y="0"/>
            <a:ext cx="9144000" cy="6858000"/>
          </a:xfrm>
          <a:prstGeom prst="rect">
            <a:avLst/>
          </a:prstGeom>
          <a:noFill/>
          <a:ln>
            <a:noFill/>
          </a:ln>
        </p:spPr>
      </p:pic>
      <p:sp>
        <p:nvSpPr>
          <p:cNvPr id="845" name="Shape 845"/>
          <p:cNvSpPr txBox="1"/>
          <p:nvPr/>
        </p:nvSpPr>
        <p:spPr>
          <a:xfrm>
            <a:off x="0" y="0"/>
            <a:ext cx="2313000"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Sketching</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9" name="Shape 849"/>
        <p:cNvGrpSpPr/>
        <p:nvPr/>
      </p:nvGrpSpPr>
      <p:grpSpPr>
        <a:xfrm>
          <a:off x="0" y="0"/>
          <a:ext cx="0" cy="0"/>
          <a:chOff x="0" y="0"/>
          <a:chExt cx="0" cy="0"/>
        </a:xfrm>
      </p:grpSpPr>
      <p:pic>
        <p:nvPicPr>
          <p:cNvPr id="850" name="Shape 850"/>
          <p:cNvPicPr preferRelativeResize="0"/>
          <p:nvPr/>
        </p:nvPicPr>
        <p:blipFill>
          <a:blip r:embed="rId3">
            <a:alphaModFix/>
          </a:blip>
          <a:stretch>
            <a:fillRect/>
          </a:stretch>
        </p:blipFill>
        <p:spPr>
          <a:xfrm>
            <a:off x="0" y="0"/>
            <a:ext cx="9144000" cy="6858000"/>
          </a:xfrm>
          <a:prstGeom prst="rect">
            <a:avLst/>
          </a:prstGeom>
          <a:noFill/>
          <a:ln>
            <a:noFill/>
          </a:ln>
        </p:spPr>
      </p:pic>
      <p:sp>
        <p:nvSpPr>
          <p:cNvPr id="851" name="Shape 851"/>
          <p:cNvSpPr txBox="1"/>
          <p:nvPr/>
        </p:nvSpPr>
        <p:spPr>
          <a:xfrm>
            <a:off x="0" y="0"/>
            <a:ext cx="2664000"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A/B Testing</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5" name="Shape 855"/>
        <p:cNvGrpSpPr/>
        <p:nvPr/>
      </p:nvGrpSpPr>
      <p:grpSpPr>
        <a:xfrm>
          <a:off x="0" y="0"/>
          <a:ext cx="0" cy="0"/>
          <a:chOff x="0" y="0"/>
          <a:chExt cx="0" cy="0"/>
        </a:xfrm>
      </p:grpSpPr>
      <p:pic>
        <p:nvPicPr>
          <p:cNvPr id="856" name="Shape 856"/>
          <p:cNvPicPr preferRelativeResize="0"/>
          <p:nvPr/>
        </p:nvPicPr>
        <p:blipFill>
          <a:blip r:embed="rId3">
            <a:alphaModFix/>
          </a:blip>
          <a:stretch>
            <a:fillRect/>
          </a:stretch>
        </p:blipFill>
        <p:spPr>
          <a:xfrm>
            <a:off x="0" y="0"/>
            <a:ext cx="9144000" cy="6858000"/>
          </a:xfrm>
          <a:prstGeom prst="rect">
            <a:avLst/>
          </a:prstGeom>
          <a:noFill/>
          <a:ln>
            <a:noFill/>
          </a:ln>
        </p:spPr>
      </p:pic>
      <p:sp>
        <p:nvSpPr>
          <p:cNvPr id="857" name="Shape 857"/>
          <p:cNvSpPr txBox="1"/>
          <p:nvPr/>
        </p:nvSpPr>
        <p:spPr>
          <a:xfrm>
            <a:off x="0" y="0"/>
            <a:ext cx="6629400"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Tiny tweaks and modifications</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1" name="Shape 861"/>
        <p:cNvGrpSpPr/>
        <p:nvPr/>
      </p:nvGrpSpPr>
      <p:grpSpPr>
        <a:xfrm>
          <a:off x="0" y="0"/>
          <a:ext cx="0" cy="0"/>
          <a:chOff x="0" y="0"/>
          <a:chExt cx="0" cy="0"/>
        </a:xfrm>
      </p:grpSpPr>
      <p:pic>
        <p:nvPicPr>
          <p:cNvPr id="862" name="Shape 862"/>
          <p:cNvPicPr preferRelativeResize="0"/>
          <p:nvPr/>
        </p:nvPicPr>
        <p:blipFill>
          <a:blip r:embed="rId3">
            <a:alphaModFix/>
          </a:blip>
          <a:stretch>
            <a:fillRect/>
          </a:stretch>
        </p:blipFill>
        <p:spPr>
          <a:xfrm>
            <a:off x="0" y="0"/>
            <a:ext cx="9144000" cy="6858000"/>
          </a:xfrm>
          <a:prstGeom prst="rect">
            <a:avLst/>
          </a:prstGeom>
          <a:noFill/>
          <a:ln>
            <a:noFill/>
          </a:ln>
        </p:spPr>
      </p:pic>
      <p:sp>
        <p:nvSpPr>
          <p:cNvPr id="863" name="Shape 863"/>
          <p:cNvSpPr txBox="1"/>
          <p:nvPr/>
        </p:nvSpPr>
        <p:spPr>
          <a:xfrm>
            <a:off x="0" y="0"/>
            <a:ext cx="2640899"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Wireframes</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7" name="Shape 867"/>
        <p:cNvGrpSpPr/>
        <p:nvPr/>
      </p:nvGrpSpPr>
      <p:grpSpPr>
        <a:xfrm>
          <a:off x="0" y="0"/>
          <a:ext cx="0" cy="0"/>
          <a:chOff x="0" y="0"/>
          <a:chExt cx="0" cy="0"/>
        </a:xfrm>
      </p:grpSpPr>
      <p:pic>
        <p:nvPicPr>
          <p:cNvPr id="868" name="Shape 868"/>
          <p:cNvPicPr preferRelativeResize="0"/>
          <p:nvPr/>
        </p:nvPicPr>
        <p:blipFill>
          <a:blip r:embed="rId3">
            <a:alphaModFix/>
          </a:blip>
          <a:stretch>
            <a:fillRect/>
          </a:stretch>
        </p:blipFill>
        <p:spPr>
          <a:xfrm>
            <a:off x="0" y="0"/>
            <a:ext cx="9144000" cy="6858000"/>
          </a:xfrm>
          <a:prstGeom prst="rect">
            <a:avLst/>
          </a:prstGeom>
          <a:noFill/>
          <a:ln>
            <a:noFill/>
          </a:ln>
        </p:spPr>
      </p:pic>
      <p:sp>
        <p:nvSpPr>
          <p:cNvPr id="869" name="Shape 869"/>
          <p:cNvSpPr txBox="1"/>
          <p:nvPr/>
        </p:nvSpPr>
        <p:spPr>
          <a:xfrm>
            <a:off x="0" y="0"/>
            <a:ext cx="3952499"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Design for mobile</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3" name="Shape 873"/>
        <p:cNvGrpSpPr/>
        <p:nvPr/>
      </p:nvGrpSpPr>
      <p:grpSpPr>
        <a:xfrm>
          <a:off x="0" y="0"/>
          <a:ext cx="0" cy="0"/>
          <a:chOff x="0" y="0"/>
          <a:chExt cx="0" cy="0"/>
        </a:xfrm>
      </p:grpSpPr>
      <p:pic>
        <p:nvPicPr>
          <p:cNvPr id="874" name="Shape 874"/>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nvSpPr>
        <p:spPr>
          <a:xfrm>
            <a:off x="1358550" y="3357375"/>
            <a:ext cx="61220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accent1"/>
                </a:solidFill>
                <a:latin typeface="Ubuntu"/>
                <a:ea typeface="Ubuntu"/>
                <a:cs typeface="Ubuntu"/>
                <a:sym typeface="Ubuntu"/>
              </a:rPr>
              <a:t>User satisfaction</a:t>
            </a:r>
          </a:p>
        </p:txBody>
      </p:sp>
      <p:sp>
        <p:nvSpPr>
          <p:cNvPr id="113" name="Shape 113"/>
          <p:cNvSpPr txBox="1"/>
          <p:nvPr/>
        </p:nvSpPr>
        <p:spPr>
          <a:xfrm>
            <a:off x="0" y="290625"/>
            <a:ext cx="9144000" cy="1155300"/>
          </a:xfrm>
          <a:prstGeom prst="rect">
            <a:avLst/>
          </a:prstGeom>
          <a:noFill/>
          <a:ln>
            <a:noFill/>
          </a:ln>
        </p:spPr>
        <p:txBody>
          <a:bodyPr anchorCtr="0" anchor="ctr" bIns="91425" lIns="91425" rIns="91425" tIns="91425">
            <a:noAutofit/>
          </a:bodyPr>
          <a:lstStyle/>
          <a:p>
            <a:pPr lvl="0" rtl="0" algn="ctr">
              <a:spcBef>
                <a:spcPts val="0"/>
              </a:spcBef>
              <a:buNone/>
            </a:pPr>
            <a:r>
              <a:rPr lang="en-US" sz="6000">
                <a:latin typeface="Ubuntu"/>
                <a:ea typeface="Ubuntu"/>
                <a:cs typeface="Ubuntu"/>
                <a:sym typeface="Ubuntu"/>
              </a:rPr>
              <a:t>Better UX </a:t>
            </a:r>
          </a:p>
        </p:txBody>
      </p:sp>
      <p:sp>
        <p:nvSpPr>
          <p:cNvPr id="114" name="Shape 114"/>
          <p:cNvSpPr txBox="1"/>
          <p:nvPr/>
        </p:nvSpPr>
        <p:spPr>
          <a:xfrm>
            <a:off x="4357451" y="2662075"/>
            <a:ext cx="27311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accent1"/>
                </a:solidFill>
                <a:latin typeface="Ubuntu"/>
                <a:ea typeface="Ubuntu"/>
                <a:cs typeface="Ubuntu"/>
                <a:sym typeface="Ubuntu"/>
              </a:rPr>
              <a:t>High efficiency</a:t>
            </a:r>
          </a:p>
        </p:txBody>
      </p:sp>
      <p:sp>
        <p:nvSpPr>
          <p:cNvPr id="115" name="Shape 115"/>
          <p:cNvSpPr txBox="1"/>
          <p:nvPr/>
        </p:nvSpPr>
        <p:spPr>
          <a:xfrm>
            <a:off x="5031825" y="1961550"/>
            <a:ext cx="31226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accent1"/>
                </a:solidFill>
                <a:latin typeface="Ubuntu"/>
                <a:ea typeface="Ubuntu"/>
                <a:cs typeface="Ubuntu"/>
                <a:sym typeface="Ubuntu"/>
              </a:rPr>
              <a:t>High performance</a:t>
            </a:r>
          </a:p>
        </p:txBody>
      </p:sp>
      <p:sp>
        <p:nvSpPr>
          <p:cNvPr id="116" name="Shape 116"/>
          <p:cNvSpPr txBox="1"/>
          <p:nvPr/>
        </p:nvSpPr>
        <p:spPr>
          <a:xfrm>
            <a:off x="785450" y="1966785"/>
            <a:ext cx="20630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accent1"/>
                </a:solidFill>
                <a:latin typeface="Ubuntu"/>
                <a:ea typeface="Ubuntu"/>
                <a:cs typeface="Ubuntu"/>
                <a:sym typeface="Ubuntu"/>
              </a:rPr>
              <a:t>Easy to use</a:t>
            </a:r>
          </a:p>
        </p:txBody>
      </p:sp>
      <p:sp>
        <p:nvSpPr>
          <p:cNvPr id="117" name="Shape 117"/>
          <p:cNvSpPr txBox="1"/>
          <p:nvPr/>
        </p:nvSpPr>
        <p:spPr>
          <a:xfrm>
            <a:off x="2837700" y="1966775"/>
            <a:ext cx="20630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accent1"/>
                </a:solidFill>
                <a:latin typeface="Ubuntu"/>
                <a:ea typeface="Ubuntu"/>
                <a:cs typeface="Ubuntu"/>
                <a:sym typeface="Ubuntu"/>
              </a:rPr>
              <a:t>User friendly</a:t>
            </a:r>
          </a:p>
        </p:txBody>
      </p:sp>
      <p:sp>
        <p:nvSpPr>
          <p:cNvPr id="118" name="Shape 118"/>
          <p:cNvSpPr txBox="1"/>
          <p:nvPr/>
        </p:nvSpPr>
        <p:spPr>
          <a:xfrm>
            <a:off x="1839325" y="2662075"/>
            <a:ext cx="2755199"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chemeClr val="accent1"/>
                </a:solidFill>
                <a:latin typeface="Ubuntu"/>
                <a:ea typeface="Ubuntu"/>
                <a:cs typeface="Ubuntu"/>
                <a:sym typeface="Ubuntu"/>
              </a:rPr>
              <a:t>Better usability</a:t>
            </a:r>
          </a:p>
        </p:txBody>
      </p:sp>
      <p:sp>
        <p:nvSpPr>
          <p:cNvPr id="119" name="Shape 119"/>
          <p:cNvSpPr txBox="1"/>
          <p:nvPr/>
        </p:nvSpPr>
        <p:spPr>
          <a:xfrm>
            <a:off x="6409000" y="542475"/>
            <a:ext cx="511799" cy="651599"/>
          </a:xfrm>
          <a:prstGeom prst="rect">
            <a:avLst/>
          </a:prstGeom>
          <a:noFill/>
          <a:ln>
            <a:noFill/>
          </a:ln>
        </p:spPr>
        <p:txBody>
          <a:bodyPr anchorCtr="0" anchor="ctr" bIns="91425" lIns="91425" rIns="91425" tIns="91425">
            <a:noAutofit/>
          </a:bodyPr>
          <a:lstStyle/>
          <a:p>
            <a:pPr lvl="0" rtl="0" algn="ctr">
              <a:spcBef>
                <a:spcPts val="0"/>
              </a:spcBef>
              <a:buNone/>
            </a:pPr>
            <a:r>
              <a:rPr lang="en-US" sz="4800">
                <a:solidFill>
                  <a:schemeClr val="accent1"/>
                </a:solidFill>
                <a:latin typeface="Ubuntu"/>
                <a:ea typeface="Ubuntu"/>
                <a:cs typeface="Ubuntu"/>
                <a:sym typeface="Ubuntu"/>
              </a:rPr>
              <a:t>=</a:t>
            </a:r>
          </a:p>
        </p:txBody>
      </p:sp>
      <p:sp>
        <p:nvSpPr>
          <p:cNvPr id="120" name="Shape 120"/>
          <p:cNvSpPr txBox="1"/>
          <p:nvPr/>
        </p:nvSpPr>
        <p:spPr>
          <a:xfrm>
            <a:off x="2978250" y="3995550"/>
            <a:ext cx="2882700" cy="651599"/>
          </a:xfrm>
          <a:prstGeom prst="rect">
            <a:avLst/>
          </a:prstGeom>
          <a:noFill/>
          <a:ln>
            <a:noFill/>
          </a:ln>
        </p:spPr>
        <p:txBody>
          <a:bodyPr anchorCtr="0" anchor="ctr" bIns="91425" lIns="91425" rIns="91425" tIns="91425">
            <a:noAutofit/>
          </a:bodyPr>
          <a:lstStyle/>
          <a:p>
            <a:pPr lvl="0" rtl="0" algn="ctr">
              <a:spcBef>
                <a:spcPts val="0"/>
              </a:spcBef>
              <a:buNone/>
            </a:pPr>
            <a:r>
              <a:rPr lang="en-US" sz="4800">
                <a:solidFill>
                  <a:schemeClr val="accent1"/>
                </a:solidFill>
                <a:latin typeface="Ubuntu"/>
                <a:ea typeface="Ubuntu"/>
                <a:cs typeface="Ubuntu"/>
                <a:sym typeface="Ubuntu"/>
              </a:rPr>
              <a:t>=</a:t>
            </a:r>
          </a:p>
        </p:txBody>
      </p:sp>
      <p:grpSp>
        <p:nvGrpSpPr>
          <p:cNvPr id="121" name="Shape 121"/>
          <p:cNvGrpSpPr/>
          <p:nvPr/>
        </p:nvGrpSpPr>
        <p:grpSpPr>
          <a:xfrm>
            <a:off x="8464500" y="6178500"/>
            <a:ext cx="679500" cy="679500"/>
            <a:chOff x="8464500" y="6178500"/>
            <a:chExt cx="679500" cy="679500"/>
          </a:xfrm>
        </p:grpSpPr>
        <p:sp>
          <p:nvSpPr>
            <p:cNvPr id="122" name="Shape 122"/>
            <p:cNvSpPr/>
            <p:nvPr/>
          </p:nvSpPr>
          <p:spPr>
            <a:xfrm>
              <a:off x="8464500" y="6178500"/>
              <a:ext cx="679500" cy="6795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123" name="Shape 123"/>
            <p:cNvSpPr txBox="1"/>
            <p:nvPr/>
          </p:nvSpPr>
          <p:spPr>
            <a:xfrm>
              <a:off x="8507700" y="6395675"/>
              <a:ext cx="636299" cy="322200"/>
            </a:xfrm>
            <a:prstGeom prst="rect">
              <a:avLst/>
            </a:prstGeom>
            <a:noFill/>
            <a:ln>
              <a:noFill/>
            </a:ln>
          </p:spPr>
          <p:txBody>
            <a:bodyPr anchorCtr="0" anchor="ctr" bIns="91425" lIns="91425" rIns="91425" tIns="91425">
              <a:noAutofit/>
            </a:bodyPr>
            <a:lstStyle/>
            <a:p>
              <a:pPr lvl="0" rtl="0" algn="ctr">
                <a:spcBef>
                  <a:spcPts val="0"/>
                </a:spcBef>
                <a:buNone/>
              </a:pPr>
              <a:r>
                <a:rPr lang="en-US">
                  <a:solidFill>
                    <a:schemeClr val="lt1"/>
                  </a:solidFill>
                </a:rPr>
                <a:t>Intro</a:t>
              </a:r>
            </a:p>
          </p:txBody>
        </p:sp>
      </p:grpSp>
      <p:sp>
        <p:nvSpPr>
          <p:cNvPr id="124" name="Shape 124"/>
          <p:cNvSpPr txBox="1"/>
          <p:nvPr/>
        </p:nvSpPr>
        <p:spPr>
          <a:xfrm>
            <a:off x="0" y="1248425"/>
            <a:ext cx="9144000" cy="651599"/>
          </a:xfrm>
          <a:prstGeom prst="rect">
            <a:avLst/>
          </a:prstGeom>
          <a:noFill/>
          <a:ln>
            <a:noFill/>
          </a:ln>
        </p:spPr>
        <p:txBody>
          <a:bodyPr anchorCtr="0" anchor="ctr" bIns="91425" lIns="91425" rIns="91425" tIns="91425">
            <a:noAutofit/>
          </a:bodyPr>
          <a:lstStyle/>
          <a:p>
            <a:pPr lvl="0" rtl="0" algn="ctr">
              <a:spcBef>
                <a:spcPts val="0"/>
              </a:spcBef>
              <a:buNone/>
            </a:pPr>
            <a:r>
              <a:rPr lang="en-US" sz="2400">
                <a:solidFill>
                  <a:srgbClr val="999999"/>
                </a:solidFill>
                <a:latin typeface="Ubuntu"/>
                <a:ea typeface="Ubuntu"/>
                <a:cs typeface="Ubuntu"/>
                <a:sym typeface="Ubuntu"/>
              </a:rPr>
              <a:t>The benefits are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8" name="Shape 878"/>
        <p:cNvGrpSpPr/>
        <p:nvPr/>
      </p:nvGrpSpPr>
      <p:grpSpPr>
        <a:xfrm>
          <a:off x="0" y="0"/>
          <a:ext cx="0" cy="0"/>
          <a:chOff x="0" y="0"/>
          <a:chExt cx="0" cy="0"/>
        </a:xfrm>
      </p:grpSpPr>
      <p:pic>
        <p:nvPicPr>
          <p:cNvPr id="879" name="Shape 879"/>
          <p:cNvPicPr preferRelativeResize="0"/>
          <p:nvPr/>
        </p:nvPicPr>
        <p:blipFill>
          <a:blip r:embed="rId3">
            <a:alphaModFix/>
          </a:blip>
          <a:stretch>
            <a:fillRect/>
          </a:stretch>
        </p:blipFill>
        <p:spPr>
          <a:xfrm>
            <a:off x="0" y="0"/>
            <a:ext cx="9144000" cy="6858000"/>
          </a:xfrm>
          <a:prstGeom prst="rect">
            <a:avLst/>
          </a:prstGeom>
          <a:noFill/>
          <a:ln>
            <a:noFill/>
          </a:ln>
        </p:spPr>
      </p:pic>
      <p:sp>
        <p:nvSpPr>
          <p:cNvPr id="880" name="Shape 880"/>
          <p:cNvSpPr txBox="1"/>
          <p:nvPr/>
        </p:nvSpPr>
        <p:spPr>
          <a:xfrm>
            <a:off x="0" y="0"/>
            <a:ext cx="4781699"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Testing on the device</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4" name="Shape 884"/>
        <p:cNvGrpSpPr/>
        <p:nvPr/>
      </p:nvGrpSpPr>
      <p:grpSpPr>
        <a:xfrm>
          <a:off x="0" y="0"/>
          <a:ext cx="0" cy="0"/>
          <a:chOff x="0" y="0"/>
          <a:chExt cx="0" cy="0"/>
        </a:xfrm>
      </p:grpSpPr>
      <p:pic>
        <p:nvPicPr>
          <p:cNvPr id="885" name="Shape 885"/>
          <p:cNvPicPr preferRelativeResize="0"/>
          <p:nvPr/>
        </p:nvPicPr>
        <p:blipFill>
          <a:blip r:embed="rId3">
            <a:alphaModFix/>
          </a:blip>
          <a:stretch>
            <a:fillRect/>
          </a:stretch>
        </p:blipFill>
        <p:spPr>
          <a:xfrm>
            <a:off x="0" y="0"/>
            <a:ext cx="9144000" cy="6858000"/>
          </a:xfrm>
          <a:prstGeom prst="rect">
            <a:avLst/>
          </a:prstGeom>
          <a:noFill/>
          <a:ln>
            <a:noFill/>
          </a:ln>
        </p:spPr>
      </p:pic>
      <p:sp>
        <p:nvSpPr>
          <p:cNvPr id="886" name="Shape 886"/>
          <p:cNvSpPr txBox="1"/>
          <p:nvPr/>
        </p:nvSpPr>
        <p:spPr>
          <a:xfrm>
            <a:off x="0" y="0"/>
            <a:ext cx="4781699"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Designing Win 8 App</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0" name="Shape 890"/>
        <p:cNvGrpSpPr/>
        <p:nvPr/>
      </p:nvGrpSpPr>
      <p:grpSpPr>
        <a:xfrm>
          <a:off x="0" y="0"/>
          <a:ext cx="0" cy="0"/>
          <a:chOff x="0" y="0"/>
          <a:chExt cx="0" cy="0"/>
        </a:xfrm>
      </p:grpSpPr>
      <p:pic>
        <p:nvPicPr>
          <p:cNvPr id="891" name="Shape 891"/>
          <p:cNvPicPr preferRelativeResize="0"/>
          <p:nvPr/>
        </p:nvPicPr>
        <p:blipFill>
          <a:blip r:embed="rId3">
            <a:alphaModFix/>
          </a:blip>
          <a:stretch>
            <a:fillRect/>
          </a:stretch>
        </p:blipFill>
        <p:spPr>
          <a:xfrm>
            <a:off x="0" y="2676"/>
            <a:ext cx="9144001" cy="6852647"/>
          </a:xfrm>
          <a:prstGeom prst="rect">
            <a:avLst/>
          </a:prstGeom>
          <a:noFill/>
          <a:ln>
            <a:noFill/>
          </a:ln>
        </p:spPr>
      </p:pic>
      <p:sp>
        <p:nvSpPr>
          <p:cNvPr id="892" name="Shape 892"/>
          <p:cNvSpPr txBox="1"/>
          <p:nvPr/>
        </p:nvSpPr>
        <p:spPr>
          <a:xfrm>
            <a:off x="0" y="0"/>
            <a:ext cx="6285899"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Take advantage of the space</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6" name="Shape 896"/>
        <p:cNvGrpSpPr/>
        <p:nvPr/>
      </p:nvGrpSpPr>
      <p:grpSpPr>
        <a:xfrm>
          <a:off x="0" y="0"/>
          <a:ext cx="0" cy="0"/>
          <a:chOff x="0" y="0"/>
          <a:chExt cx="0" cy="0"/>
        </a:xfrm>
      </p:grpSpPr>
      <p:pic>
        <p:nvPicPr>
          <p:cNvPr id="897" name="Shape 897"/>
          <p:cNvPicPr preferRelativeResize="0"/>
          <p:nvPr/>
        </p:nvPicPr>
        <p:blipFill>
          <a:blip r:embed="rId3">
            <a:alphaModFix/>
          </a:blip>
          <a:stretch>
            <a:fillRect/>
          </a:stretch>
        </p:blipFill>
        <p:spPr>
          <a:xfrm>
            <a:off x="0" y="2676"/>
            <a:ext cx="9144001" cy="6852647"/>
          </a:xfrm>
          <a:prstGeom prst="rect">
            <a:avLst/>
          </a:prstGeom>
          <a:noFill/>
          <a:ln>
            <a:noFill/>
          </a:ln>
        </p:spPr>
      </p:pic>
      <p:sp>
        <p:nvSpPr>
          <p:cNvPr id="898" name="Shape 898"/>
          <p:cNvSpPr txBox="1"/>
          <p:nvPr/>
        </p:nvSpPr>
        <p:spPr>
          <a:xfrm>
            <a:off x="0" y="0"/>
            <a:ext cx="6818100" cy="788099"/>
          </a:xfrm>
          <a:prstGeom prst="rect">
            <a:avLst/>
          </a:prstGeom>
          <a:solidFill>
            <a:srgbClr val="000000">
              <a:alpha val="75000"/>
            </a:srgbClr>
          </a:solidFill>
          <a:ln>
            <a:noFill/>
          </a:ln>
        </p:spPr>
        <p:txBody>
          <a:bodyPr anchorCtr="0" anchor="t" bIns="91425" lIns="91425" rIns="91425" tIns="91425">
            <a:noAutofit/>
          </a:bodyPr>
          <a:lstStyle/>
          <a:p>
            <a:pPr lvl="0" rtl="0">
              <a:spcBef>
                <a:spcPts val="0"/>
              </a:spcBef>
              <a:buNone/>
            </a:pPr>
            <a:r>
              <a:rPr lang="en-US" sz="3600">
                <a:solidFill>
                  <a:srgbClr val="FFFFFF"/>
                </a:solidFill>
                <a:latin typeface="Helvetica Neue"/>
                <a:ea typeface="Helvetica Neue"/>
                <a:cs typeface="Helvetica Neue"/>
                <a:sym typeface="Helvetica Neue"/>
              </a:rPr>
              <a:t>Specific actions for the platform</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2" name="Shape 902"/>
        <p:cNvGrpSpPr/>
        <p:nvPr/>
      </p:nvGrpSpPr>
      <p:grpSpPr>
        <a:xfrm>
          <a:off x="0" y="0"/>
          <a:ext cx="0" cy="0"/>
          <a:chOff x="0" y="0"/>
          <a:chExt cx="0" cy="0"/>
        </a:xfrm>
      </p:grpSpPr>
      <p:sp>
        <p:nvSpPr>
          <p:cNvPr id="903" name="Shape 903"/>
          <p:cNvSpPr txBox="1"/>
          <p:nvPr/>
        </p:nvSpPr>
        <p:spPr>
          <a:xfrm>
            <a:off x="0" y="4911574"/>
            <a:ext cx="9144000" cy="1946400"/>
          </a:xfrm>
          <a:prstGeom prst="rect">
            <a:avLst/>
          </a:prstGeom>
          <a:noFill/>
          <a:ln>
            <a:noFill/>
          </a:ln>
        </p:spPr>
        <p:txBody>
          <a:bodyPr anchorCtr="0" anchor="ctr" bIns="91425" lIns="91425" rIns="91425" tIns="91425">
            <a:noAutofit/>
          </a:bodyPr>
          <a:lstStyle/>
          <a:p>
            <a:pPr lvl="0" rtl="0" algn="ctr">
              <a:spcBef>
                <a:spcPts val="0"/>
              </a:spcBef>
              <a:buNone/>
            </a:pPr>
            <a:r>
              <a:rPr lang="en-US" sz="7200">
                <a:solidFill>
                  <a:srgbClr val="CC0000"/>
                </a:solidFill>
                <a:latin typeface="Comic Sans MS"/>
                <a:ea typeface="Comic Sans MS"/>
                <a:cs typeface="Comic Sans MS"/>
                <a:sym typeface="Comic Sans MS"/>
              </a:rPr>
              <a:t>best practices</a:t>
            </a:r>
          </a:p>
        </p:txBody>
      </p:sp>
      <p:pic>
        <p:nvPicPr>
          <p:cNvPr id="904" name="Shape 904"/>
          <p:cNvPicPr preferRelativeResize="0"/>
          <p:nvPr/>
        </p:nvPicPr>
        <p:blipFill>
          <a:blip r:embed="rId3">
            <a:alphaModFix/>
          </a:blip>
          <a:stretch>
            <a:fillRect/>
          </a:stretch>
        </p:blipFill>
        <p:spPr>
          <a:xfrm>
            <a:off x="0" y="-2"/>
            <a:ext cx="9144000" cy="49115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8" name="Shape 908"/>
        <p:cNvGrpSpPr/>
        <p:nvPr/>
      </p:nvGrpSpPr>
      <p:grpSpPr>
        <a:xfrm>
          <a:off x="0" y="0"/>
          <a:ext cx="0" cy="0"/>
          <a:chOff x="0" y="0"/>
          <a:chExt cx="0" cy="0"/>
        </a:xfrm>
      </p:grpSpPr>
      <p:pic>
        <p:nvPicPr>
          <p:cNvPr id="909" name="Shape 909"/>
          <p:cNvPicPr preferRelativeResize="0"/>
          <p:nvPr/>
        </p:nvPicPr>
        <p:blipFill>
          <a:blip r:embed="rId3">
            <a:alphaModFix/>
          </a:blip>
          <a:stretch>
            <a:fillRect/>
          </a:stretch>
        </p:blipFill>
        <p:spPr>
          <a:xfrm>
            <a:off x="0" y="1010736"/>
            <a:ext cx="9143999" cy="5390099"/>
          </a:xfrm>
          <a:prstGeom prst="rect">
            <a:avLst/>
          </a:prstGeom>
          <a:noFill/>
          <a:ln>
            <a:noFill/>
          </a:ln>
        </p:spPr>
      </p:pic>
      <p:sp>
        <p:nvSpPr>
          <p:cNvPr id="910" name="Shape 910"/>
          <p:cNvSpPr txBox="1"/>
          <p:nvPr/>
        </p:nvSpPr>
        <p:spPr>
          <a:xfrm>
            <a:off x="0" y="0"/>
            <a:ext cx="3949799" cy="812399"/>
          </a:xfrm>
          <a:prstGeom prst="rect">
            <a:avLst/>
          </a:prstGeom>
          <a:noFill/>
          <a:ln>
            <a:noFill/>
          </a:ln>
        </p:spPr>
        <p:txBody>
          <a:bodyPr anchorCtr="0" anchor="t" bIns="91425" lIns="91425" rIns="91425" tIns="91425">
            <a:noAutofit/>
          </a:bodyPr>
          <a:lstStyle/>
          <a:p>
            <a:pPr lvl="0">
              <a:spcBef>
                <a:spcPts val="0"/>
              </a:spcBef>
              <a:buNone/>
            </a:pPr>
            <a:r>
              <a:rPr lang="en-US" sz="3600">
                <a:latin typeface="Comic Sans MS"/>
                <a:ea typeface="Comic Sans MS"/>
                <a:cs typeface="Comic Sans MS"/>
                <a:sym typeface="Comic Sans MS"/>
              </a:rPr>
              <a:t>Crowded UI</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4" name="Shape 914"/>
        <p:cNvGrpSpPr/>
        <p:nvPr/>
      </p:nvGrpSpPr>
      <p:grpSpPr>
        <a:xfrm>
          <a:off x="0" y="0"/>
          <a:ext cx="0" cy="0"/>
          <a:chOff x="0" y="0"/>
          <a:chExt cx="0" cy="0"/>
        </a:xfrm>
      </p:grpSpPr>
      <p:pic>
        <p:nvPicPr>
          <p:cNvPr id="915" name="Shape 915"/>
          <p:cNvPicPr preferRelativeResize="0"/>
          <p:nvPr/>
        </p:nvPicPr>
        <p:blipFill>
          <a:blip r:embed="rId3">
            <a:alphaModFix/>
          </a:blip>
          <a:stretch>
            <a:fillRect/>
          </a:stretch>
        </p:blipFill>
        <p:spPr>
          <a:xfrm>
            <a:off x="0" y="1175083"/>
            <a:ext cx="9144000" cy="5147274"/>
          </a:xfrm>
          <a:prstGeom prst="rect">
            <a:avLst/>
          </a:prstGeom>
          <a:noFill/>
          <a:ln>
            <a:noFill/>
          </a:ln>
        </p:spPr>
      </p:pic>
      <p:sp>
        <p:nvSpPr>
          <p:cNvPr id="916" name="Shape 916"/>
          <p:cNvSpPr txBox="1"/>
          <p:nvPr/>
        </p:nvSpPr>
        <p:spPr>
          <a:xfrm>
            <a:off x="0" y="0"/>
            <a:ext cx="6738600" cy="751200"/>
          </a:xfrm>
          <a:prstGeom prst="rect">
            <a:avLst/>
          </a:prstGeom>
          <a:noFill/>
          <a:ln>
            <a:noFill/>
          </a:ln>
        </p:spPr>
        <p:txBody>
          <a:bodyPr anchorCtr="0" anchor="t" bIns="91425" lIns="91425" rIns="91425" tIns="91425">
            <a:noAutofit/>
          </a:bodyPr>
          <a:lstStyle/>
          <a:p>
            <a:pPr lvl="0">
              <a:spcBef>
                <a:spcPts val="0"/>
              </a:spcBef>
              <a:buNone/>
            </a:pPr>
            <a:r>
              <a:rPr lang="en-US" sz="3600">
                <a:latin typeface="Comic Sans MS"/>
                <a:ea typeface="Comic Sans MS"/>
                <a:cs typeface="Comic Sans MS"/>
                <a:sym typeface="Comic Sans MS"/>
              </a:rPr>
              <a:t>Too heavy background</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0" name="Shape 920"/>
        <p:cNvGrpSpPr/>
        <p:nvPr/>
      </p:nvGrpSpPr>
      <p:grpSpPr>
        <a:xfrm>
          <a:off x="0" y="0"/>
          <a:ext cx="0" cy="0"/>
          <a:chOff x="0" y="0"/>
          <a:chExt cx="0" cy="0"/>
        </a:xfrm>
      </p:grpSpPr>
      <p:pic>
        <p:nvPicPr>
          <p:cNvPr id="921" name="Shape 921"/>
          <p:cNvPicPr preferRelativeResize="0"/>
          <p:nvPr/>
        </p:nvPicPr>
        <p:blipFill>
          <a:blip r:embed="rId3">
            <a:alphaModFix/>
          </a:blip>
          <a:stretch>
            <a:fillRect/>
          </a:stretch>
        </p:blipFill>
        <p:spPr>
          <a:xfrm>
            <a:off x="0" y="1082091"/>
            <a:ext cx="9143999" cy="5133806"/>
          </a:xfrm>
          <a:prstGeom prst="rect">
            <a:avLst/>
          </a:prstGeom>
          <a:noFill/>
          <a:ln>
            <a:noFill/>
          </a:ln>
        </p:spPr>
      </p:pic>
      <p:sp>
        <p:nvSpPr>
          <p:cNvPr id="922" name="Shape 922"/>
          <p:cNvSpPr txBox="1"/>
          <p:nvPr/>
        </p:nvSpPr>
        <p:spPr>
          <a:xfrm>
            <a:off x="0" y="0"/>
            <a:ext cx="6238200" cy="769199"/>
          </a:xfrm>
          <a:prstGeom prst="rect">
            <a:avLst/>
          </a:prstGeom>
          <a:noFill/>
          <a:ln>
            <a:noFill/>
          </a:ln>
        </p:spPr>
        <p:txBody>
          <a:bodyPr anchorCtr="0" anchor="t" bIns="91425" lIns="91425" rIns="91425" tIns="91425">
            <a:noAutofit/>
          </a:bodyPr>
          <a:lstStyle/>
          <a:p>
            <a:pPr lvl="0">
              <a:spcBef>
                <a:spcPts val="0"/>
              </a:spcBef>
              <a:buNone/>
            </a:pPr>
            <a:r>
              <a:rPr lang="en-US" sz="3600">
                <a:latin typeface="Comic Sans MS"/>
                <a:ea typeface="Comic Sans MS"/>
                <a:cs typeface="Comic Sans MS"/>
                <a:sym typeface="Comic Sans MS"/>
              </a:rPr>
              <a:t>Inactive content</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6" name="Shape 926"/>
        <p:cNvGrpSpPr/>
        <p:nvPr/>
      </p:nvGrpSpPr>
      <p:grpSpPr>
        <a:xfrm>
          <a:off x="0" y="0"/>
          <a:ext cx="0" cy="0"/>
          <a:chOff x="0" y="0"/>
          <a:chExt cx="0" cy="0"/>
        </a:xfrm>
      </p:grpSpPr>
      <p:pic>
        <p:nvPicPr>
          <p:cNvPr id="927" name="Shape 927"/>
          <p:cNvPicPr preferRelativeResize="0"/>
          <p:nvPr/>
        </p:nvPicPr>
        <p:blipFill>
          <a:blip r:embed="rId3">
            <a:alphaModFix/>
          </a:blip>
          <a:stretch>
            <a:fillRect/>
          </a:stretch>
        </p:blipFill>
        <p:spPr>
          <a:xfrm>
            <a:off x="-23800" y="1035144"/>
            <a:ext cx="9215475" cy="5471375"/>
          </a:xfrm>
          <a:prstGeom prst="rect">
            <a:avLst/>
          </a:prstGeom>
          <a:noFill/>
          <a:ln>
            <a:noFill/>
          </a:ln>
        </p:spPr>
      </p:pic>
      <p:sp>
        <p:nvSpPr>
          <p:cNvPr id="928" name="Shape 928"/>
          <p:cNvSpPr txBox="1"/>
          <p:nvPr/>
        </p:nvSpPr>
        <p:spPr>
          <a:xfrm>
            <a:off x="0" y="0"/>
            <a:ext cx="5199899" cy="700500"/>
          </a:xfrm>
          <a:prstGeom prst="rect">
            <a:avLst/>
          </a:prstGeom>
          <a:noFill/>
          <a:ln>
            <a:noFill/>
          </a:ln>
        </p:spPr>
        <p:txBody>
          <a:bodyPr anchorCtr="0" anchor="t" bIns="91425" lIns="91425" rIns="91425" tIns="91425">
            <a:noAutofit/>
          </a:bodyPr>
          <a:lstStyle/>
          <a:p>
            <a:pPr lvl="0">
              <a:spcBef>
                <a:spcPts val="0"/>
              </a:spcBef>
              <a:buNone/>
            </a:pPr>
            <a:r>
              <a:rPr lang="en-US" sz="3600">
                <a:latin typeface="Comic Sans MS"/>
                <a:ea typeface="Comic Sans MS"/>
                <a:cs typeface="Comic Sans MS"/>
                <a:sym typeface="Comic Sans MS"/>
              </a:rPr>
              <a:t>Inconsistent UI</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2" name="Shape 932"/>
        <p:cNvGrpSpPr/>
        <p:nvPr/>
      </p:nvGrpSpPr>
      <p:grpSpPr>
        <a:xfrm>
          <a:off x="0" y="0"/>
          <a:ext cx="0" cy="0"/>
          <a:chOff x="0" y="0"/>
          <a:chExt cx="0" cy="0"/>
        </a:xfrm>
      </p:grpSpPr>
      <p:pic>
        <p:nvPicPr>
          <p:cNvPr id="933" name="Shape 933"/>
          <p:cNvPicPr preferRelativeResize="0"/>
          <p:nvPr/>
        </p:nvPicPr>
        <p:blipFill>
          <a:blip r:embed="rId3">
            <a:alphaModFix/>
          </a:blip>
          <a:stretch>
            <a:fillRect/>
          </a:stretch>
        </p:blipFill>
        <p:spPr>
          <a:xfrm>
            <a:off x="0" y="903094"/>
            <a:ext cx="9144000" cy="5721350"/>
          </a:xfrm>
          <a:prstGeom prst="rect">
            <a:avLst/>
          </a:prstGeom>
          <a:noFill/>
          <a:ln>
            <a:noFill/>
          </a:ln>
        </p:spPr>
      </p:pic>
      <p:sp>
        <p:nvSpPr>
          <p:cNvPr id="934" name="Shape 934"/>
          <p:cNvSpPr txBox="1"/>
          <p:nvPr/>
        </p:nvSpPr>
        <p:spPr>
          <a:xfrm>
            <a:off x="0" y="0"/>
            <a:ext cx="5152799" cy="568200"/>
          </a:xfrm>
          <a:prstGeom prst="rect">
            <a:avLst/>
          </a:prstGeom>
          <a:noFill/>
          <a:ln>
            <a:noFill/>
          </a:ln>
        </p:spPr>
        <p:txBody>
          <a:bodyPr anchorCtr="0" anchor="t" bIns="91425" lIns="91425" rIns="91425" tIns="91425">
            <a:noAutofit/>
          </a:bodyPr>
          <a:lstStyle/>
          <a:p>
            <a:pPr lvl="0">
              <a:spcBef>
                <a:spcPts val="0"/>
              </a:spcBef>
              <a:buNone/>
            </a:pPr>
            <a:r>
              <a:rPr lang="en-US" sz="3600">
                <a:latin typeface="Comic Sans MS"/>
                <a:ea typeface="Comic Sans MS"/>
                <a:cs typeface="Comic Sans MS"/>
                <a:sym typeface="Comic Sans MS"/>
              </a:rPr>
              <a:t>Wrong focus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